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23"/>
  </p:handoutMasterIdLst>
  <p:sldIdLst>
    <p:sldId id="258" r:id="rId3"/>
    <p:sldId id="259" r:id="rId4"/>
    <p:sldId id="260" r:id="rId5"/>
    <p:sldId id="278" r:id="rId6"/>
    <p:sldId id="279" r:id="rId7"/>
    <p:sldId id="262" r:id="rId8"/>
    <p:sldId id="273" r:id="rId9"/>
    <p:sldId id="271" r:id="rId10"/>
    <p:sldId id="265" r:id="rId12"/>
    <p:sldId id="266" r:id="rId13"/>
    <p:sldId id="267" r:id="rId14"/>
    <p:sldId id="280" r:id="rId15"/>
    <p:sldId id="281" r:id="rId16"/>
    <p:sldId id="282" r:id="rId17"/>
    <p:sldId id="288" r:id="rId18"/>
    <p:sldId id="283" r:id="rId19"/>
    <p:sldId id="284" r:id="rId20"/>
    <p:sldId id="285" r:id="rId21"/>
    <p:sldId id="286" r:id="rId22"/>
  </p:sldIdLst>
  <p:sldSz cx="9144000" cy="51435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3300"/>
    <a:srgbClr val="9DD5CE"/>
    <a:srgbClr val="FF0066"/>
    <a:srgbClr val="660066"/>
    <a:srgbClr val="9900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3"/>
    <p:restoredTop sz="94660"/>
  </p:normalViewPr>
  <p:slideViewPr>
    <p:cSldViewPr showGuides="1">
      <p:cViewPr>
        <p:scale>
          <a:sx n="69" d="100"/>
          <a:sy n="69" d="100"/>
        </p:scale>
        <p:origin x="-762" y="-414"/>
      </p:cViewPr>
      <p:guideLst>
        <p:guide orient="horz" pos="15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7CC9A1-F260-47BD-83DF-07E013906FF9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AD06ED-2124-4BC9-A846-4D9D05A95A08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Date Placeholder 2"/>
          <p:cNvSpPr txBox="1">
            <a:spLocks noGrp="1"/>
          </p:cNvSpPr>
          <p:nvPr>
            <p:ph type="dt" sz="half"/>
          </p:nvPr>
        </p:nvSpPr>
        <p:spPr>
          <a:noFill/>
        </p:spPr>
        <p:txBody>
          <a:bodyPr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CFFB7F1-8ED0-4F1E-B488-A7F2069BAF36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27652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3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vi-V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>
                <a:latin typeface="Calibri" panose="020F0502020204030204" pitchFamily="34" charset="0"/>
              </a:rPr>
              <a:t>Vật lí 6. B</a:t>
            </a:r>
            <a:r>
              <a:rPr sz="1200" dirty="0">
                <a:solidFill>
                  <a:srgbClr val="898989"/>
                </a:solidFill>
                <a:latin typeface="Calibri" panose="020F0502020204030204" pitchFamily="34" charset="0"/>
              </a:rPr>
              <a:t>ài 28: Sự sôi</a:t>
            </a:r>
            <a:endParaRPr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>
                <a:latin typeface="Calibri" panose="020F0502020204030204" pitchFamily="34" charset="0"/>
              </a:rPr>
              <a:t>Vật lí 6. B</a:t>
            </a:r>
            <a:r>
              <a:rPr sz="1200" dirty="0">
                <a:solidFill>
                  <a:srgbClr val="898989"/>
                </a:solidFill>
                <a:latin typeface="Calibri" panose="020F0502020204030204" pitchFamily="34" charset="0"/>
              </a:rPr>
              <a:t>ài 28: Sự sôi</a:t>
            </a:r>
            <a:endParaRPr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>
                <a:latin typeface="Calibri" panose="020F0502020204030204" pitchFamily="34" charset="0"/>
              </a:rPr>
              <a:t>Vật lí 6. B</a:t>
            </a:r>
            <a:r>
              <a:rPr sz="1200" dirty="0">
                <a:solidFill>
                  <a:srgbClr val="898989"/>
                </a:solidFill>
                <a:latin typeface="Calibri" panose="020F0502020204030204" pitchFamily="34" charset="0"/>
              </a:rPr>
              <a:t>ài 28: Sự sôi</a:t>
            </a:r>
            <a:endParaRPr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4684713"/>
            <a:ext cx="2133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>
                <a:latin typeface="Calibri" panose="020F0502020204030204" pitchFamily="34" charset="0"/>
              </a:rPr>
              <a:t>Vật lí 6. B</a:t>
            </a:r>
            <a:r>
              <a:rPr sz="1200" dirty="0">
                <a:solidFill>
                  <a:srgbClr val="898989"/>
                </a:solidFill>
                <a:latin typeface="Calibri" panose="020F0502020204030204" pitchFamily="34" charset="0"/>
              </a:rPr>
              <a:t>ài 28: Sự sôi</a:t>
            </a:r>
            <a:endParaRPr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>
                <a:latin typeface="Calibri" panose="020F0502020204030204" pitchFamily="34" charset="0"/>
              </a:rPr>
              <a:t>Vật lí 6. B</a:t>
            </a:r>
            <a:r>
              <a:rPr sz="1200" dirty="0">
                <a:solidFill>
                  <a:srgbClr val="898989"/>
                </a:solidFill>
                <a:latin typeface="Calibri" panose="020F0502020204030204" pitchFamily="34" charset="0"/>
              </a:rPr>
              <a:t>ài 28: Sự sôi</a:t>
            </a:r>
            <a:endParaRPr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>
                <a:latin typeface="Calibri" panose="020F0502020204030204" pitchFamily="34" charset="0"/>
              </a:rPr>
              <a:t>Vật lí 6. B</a:t>
            </a:r>
            <a:r>
              <a:rPr sz="1200" dirty="0">
                <a:solidFill>
                  <a:srgbClr val="898989"/>
                </a:solidFill>
                <a:latin typeface="Calibri" panose="020F0502020204030204" pitchFamily="34" charset="0"/>
              </a:rPr>
              <a:t>ài 28: Sự sôi</a:t>
            </a:r>
            <a:endParaRPr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>
                <a:latin typeface="Calibri" panose="020F0502020204030204" pitchFamily="34" charset="0"/>
              </a:rPr>
              <a:t>Vật lí 6. B</a:t>
            </a:r>
            <a:r>
              <a:rPr sz="1200" dirty="0">
                <a:solidFill>
                  <a:srgbClr val="898989"/>
                </a:solidFill>
                <a:latin typeface="Calibri" panose="020F0502020204030204" pitchFamily="34" charset="0"/>
              </a:rPr>
              <a:t>ài 28: Sự sôi</a:t>
            </a:r>
            <a:endParaRPr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>
                <a:latin typeface="Calibri" panose="020F0502020204030204" pitchFamily="34" charset="0"/>
              </a:rPr>
              <a:t>Vật lí 6. B</a:t>
            </a:r>
            <a:r>
              <a:rPr sz="1200" dirty="0">
                <a:solidFill>
                  <a:srgbClr val="898989"/>
                </a:solidFill>
                <a:latin typeface="Calibri" panose="020F0502020204030204" pitchFamily="34" charset="0"/>
              </a:rPr>
              <a:t>ài 28: Sự sôi</a:t>
            </a:r>
            <a:endParaRPr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>
                <a:latin typeface="Calibri" panose="020F0502020204030204" pitchFamily="34" charset="0"/>
              </a:rPr>
              <a:t>Vật lí 6. B</a:t>
            </a:r>
            <a:r>
              <a:rPr sz="1200" dirty="0">
                <a:solidFill>
                  <a:srgbClr val="898989"/>
                </a:solidFill>
                <a:latin typeface="Calibri" panose="020F0502020204030204" pitchFamily="34" charset="0"/>
              </a:rPr>
              <a:t>ài 28: Sự sôi</a:t>
            </a:r>
            <a:endParaRPr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>
                <a:latin typeface="Calibri" panose="020F0502020204030204" pitchFamily="34" charset="0"/>
              </a:rPr>
              <a:t>Vật lí 6. B</a:t>
            </a:r>
            <a:r>
              <a:rPr sz="1200" dirty="0">
                <a:solidFill>
                  <a:srgbClr val="898989"/>
                </a:solidFill>
                <a:latin typeface="Calibri" panose="020F0502020204030204" pitchFamily="34" charset="0"/>
              </a:rPr>
              <a:t>ài 28: Sự sôi</a:t>
            </a:r>
            <a:endParaRPr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>
                <a:latin typeface="Calibri" panose="020F0502020204030204" pitchFamily="34" charset="0"/>
              </a:rPr>
              <a:t>Vật lí 6. B</a:t>
            </a:r>
            <a:r>
              <a:rPr sz="1200" dirty="0">
                <a:solidFill>
                  <a:srgbClr val="898989"/>
                </a:solidFill>
                <a:latin typeface="Calibri" panose="020F0502020204030204" pitchFamily="34" charset="0"/>
              </a:rPr>
              <a:t>ài 28: Sự sôi</a:t>
            </a:r>
            <a:endParaRPr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r>
              <a:rPr dirty="0">
                <a:latin typeface="Calibri" panose="020F0502020204030204" pitchFamily="34" charset="0"/>
              </a:rPr>
              <a:t>Vật lí 6. B</a:t>
            </a:r>
            <a:r>
              <a:rPr sz="1200" dirty="0">
                <a:solidFill>
                  <a:srgbClr val="898989"/>
                </a:solidFill>
                <a:latin typeface="Calibri" panose="020F0502020204030204" pitchFamily="34" charset="0"/>
              </a:rPr>
              <a:t>ài 28: Sự sôi</a:t>
            </a:r>
            <a:endParaRPr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6.xml"/><Relationship Id="rId4" Type="http://schemas.openxmlformats.org/officeDocument/2006/relationships/image" Target="../media/image5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.jpeg"/><Relationship Id="rId7" Type="http://schemas.openxmlformats.org/officeDocument/2006/relationships/slide" Target="slide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3" Type="http://schemas.openxmlformats.org/officeDocument/2006/relationships/image" Target="../media/image12.GIF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6.xml"/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GIF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TextBox 3"/>
          <p:cNvSpPr txBox="1"/>
          <p:nvPr/>
        </p:nvSpPr>
        <p:spPr>
          <a:xfrm>
            <a:off x="457200" y="514350"/>
            <a:ext cx="8224838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hiện tượng xảy ra trong quá trình sôi v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nhất l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phát hiện ra những đặc điểm của sự sôi.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3" name="Rectangle 1"/>
          <p:cNvSpPr/>
          <p:nvPr/>
        </p:nvSpPr>
        <p:spPr>
          <a:xfrm>
            <a:off x="10287000" y="1143000"/>
            <a:ext cx="2286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pic>
        <p:nvPicPr>
          <p:cNvPr id="5124" name="Picture 6" descr="D:\cn nam 2019-2020\DAY ONLINE\nuố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112963"/>
            <a:ext cx="3576638" cy="2628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TextBox 3"/>
          <p:cNvSpPr txBox="1"/>
          <p:nvPr/>
        </p:nvSpPr>
        <p:spPr>
          <a:xfrm>
            <a:off x="152400" y="215900"/>
            <a:ext cx="4572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2.Vẽ đường biểu diễn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TextBox 6"/>
          <p:cNvSpPr txBox="1"/>
          <p:nvPr/>
        </p:nvSpPr>
        <p:spPr>
          <a:xfrm>
            <a:off x="381000" y="944563"/>
            <a:ext cx="3657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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đồ thị:</a:t>
            </a:r>
            <a:endParaRPr lang="en-US" altLang="en-US" sz="3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4" name="Text Box 6"/>
          <p:cNvSpPr txBox="1"/>
          <p:nvPr/>
        </p:nvSpPr>
        <p:spPr>
          <a:xfrm>
            <a:off x="685800" y="1543050"/>
            <a:ext cx="5486400" cy="3108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Trục nằm ngang là trục thời gian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Trục thẳng đứng là trục nhiệt độ.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Gốc của trục nhiệt độ là 40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0</a:t>
            </a:r>
            <a:r>
              <a:rPr lang="en-US" altLang="en-US" sz="2800" dirty="0">
                <a:latin typeface="Times New Roman" panose="02020603050405020304" pitchFamily="18" charset="0"/>
              </a:rPr>
              <a:t>C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Gốc của trục thời gian là phút 0.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Ghi nhận xét về đường biểu diễn.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4341" name="Table 14340"/>
          <p:cNvGraphicFramePr/>
          <p:nvPr/>
        </p:nvGraphicFramePr>
        <p:xfrm>
          <a:off x="6629400" y="-19050"/>
          <a:ext cx="1801813" cy="5010150"/>
        </p:xfrm>
        <a:graphic>
          <a:graphicData uri="http://schemas.openxmlformats.org/drawingml/2006/table">
            <a:tbl>
              <a:tblPr/>
              <a:tblGrid>
                <a:gridCol w="901700"/>
                <a:gridCol w="900113"/>
              </a:tblGrid>
              <a:tr h="4651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200" b="1" dirty="0">
                          <a:latin typeface="Times New Roman" panose="02020603050405020304" pitchFamily="18" charset="0"/>
                        </a:rPr>
                        <a:t>Thời gian theo dõi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200" b="1" dirty="0">
                          <a:latin typeface="Times New Roman" panose="02020603050405020304" pitchFamily="18" charset="0"/>
                        </a:rPr>
                        <a:t>Nhiệt độ</a:t>
                      </a:r>
                      <a:endParaRPr sz="1400" b="1" dirty="0">
                        <a:latin typeface="Arial" panose="020B0604020202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sz="1200" b="1" dirty="0">
                          <a:latin typeface="Times New Roman" panose="02020603050405020304" pitchFamily="18" charset="0"/>
                        </a:rPr>
                        <a:t>nước (</a:t>
                      </a:r>
                      <a:r>
                        <a:rPr b="1" baseline="30000" dirty="0">
                          <a:latin typeface="Times New Roman" panose="02020603050405020304" pitchFamily="18" charset="0"/>
                        </a:rPr>
                        <a:t>o</a:t>
                      </a:r>
                      <a:r>
                        <a:rPr sz="1200" b="1" dirty="0">
                          <a:latin typeface="Times New Roman" panose="02020603050405020304" pitchFamily="18" charset="0"/>
                        </a:rPr>
                        <a:t>C)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809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40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1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45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2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51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3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55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4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61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5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67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6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72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7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80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8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85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9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92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10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97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11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100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12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100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13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100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14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100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15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100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7" grpId="1"/>
      <p:bldP spid="12294" grpId="0"/>
      <p:bldP spid="1229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10" name="Group 1135"/>
          <p:cNvGraphicFramePr>
            <a:graphicFrameLocks noGrp="1"/>
          </p:cNvGraphicFramePr>
          <p:nvPr/>
        </p:nvGraphicFramePr>
        <p:xfrm>
          <a:off x="3873500" y="730250"/>
          <a:ext cx="4916488" cy="4048125"/>
        </p:xfrm>
        <a:graphic>
          <a:graphicData uri="http://schemas.openxmlformats.org/drawingml/2006/table">
            <a:tbl>
              <a:tblPr/>
              <a:tblGrid>
                <a:gridCol w="293687"/>
                <a:gridCol w="334963"/>
                <a:gridCol w="325437"/>
                <a:gridCol w="330200"/>
                <a:gridCol w="330200"/>
                <a:gridCol w="330200"/>
                <a:gridCol w="330200"/>
                <a:gridCol w="330200"/>
                <a:gridCol w="330200"/>
                <a:gridCol w="330200"/>
                <a:gridCol w="330200"/>
                <a:gridCol w="330200"/>
                <a:gridCol w="330200"/>
                <a:gridCol w="330200"/>
                <a:gridCol w="3302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637" name="Text Box 338"/>
          <p:cNvSpPr txBox="1"/>
          <p:nvPr/>
        </p:nvSpPr>
        <p:spPr>
          <a:xfrm>
            <a:off x="3816350" y="462915"/>
            <a:ext cx="173291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(</a:t>
            </a:r>
            <a:r>
              <a:rPr lang="en-US" altLang="en-US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38" name="Line 652"/>
          <p:cNvSpPr/>
          <p:nvPr/>
        </p:nvSpPr>
        <p:spPr>
          <a:xfrm>
            <a:off x="3805238" y="4800600"/>
            <a:ext cx="5365750" cy="0"/>
          </a:xfrm>
          <a:prstGeom prst="line">
            <a:avLst/>
          </a:prstGeom>
          <a:ln w="28575" cap="flat" cmpd="sng">
            <a:solidFill>
              <a:srgbClr val="D60093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639" name="Line 653"/>
          <p:cNvSpPr/>
          <p:nvPr/>
        </p:nvSpPr>
        <p:spPr>
          <a:xfrm flipV="1">
            <a:off x="3816350" y="527050"/>
            <a:ext cx="4763" cy="4286250"/>
          </a:xfrm>
          <a:prstGeom prst="line">
            <a:avLst/>
          </a:prstGeom>
          <a:ln w="38100" cap="flat" cmpd="sng">
            <a:solidFill>
              <a:srgbClr val="D60093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640" name="Line 644"/>
          <p:cNvSpPr/>
          <p:nvPr/>
        </p:nvSpPr>
        <p:spPr>
          <a:xfrm flipV="1">
            <a:off x="3846513" y="4229100"/>
            <a:ext cx="660400" cy="5715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641" name="Line 645"/>
          <p:cNvSpPr/>
          <p:nvPr/>
        </p:nvSpPr>
        <p:spPr>
          <a:xfrm flipV="1">
            <a:off x="4506913" y="3371850"/>
            <a:ext cx="660400" cy="85725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642" name="Line 646"/>
          <p:cNvSpPr/>
          <p:nvPr/>
        </p:nvSpPr>
        <p:spPr>
          <a:xfrm flipV="1">
            <a:off x="5167313" y="3028950"/>
            <a:ext cx="660400" cy="3429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643" name="Line 647"/>
          <p:cNvSpPr/>
          <p:nvPr/>
        </p:nvSpPr>
        <p:spPr>
          <a:xfrm flipV="1">
            <a:off x="5827713" y="2286000"/>
            <a:ext cx="660400" cy="74295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644" name="Line 648"/>
          <p:cNvSpPr/>
          <p:nvPr/>
        </p:nvSpPr>
        <p:spPr>
          <a:xfrm flipV="1">
            <a:off x="6488113" y="1828800"/>
            <a:ext cx="660400" cy="4572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645" name="Line 650"/>
          <p:cNvSpPr/>
          <p:nvPr/>
        </p:nvSpPr>
        <p:spPr>
          <a:xfrm>
            <a:off x="7504113" y="1716088"/>
            <a:ext cx="1304925" cy="6350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646" name="Text Box 651"/>
          <p:cNvSpPr txBox="1"/>
          <p:nvPr/>
        </p:nvSpPr>
        <p:spPr>
          <a:xfrm>
            <a:off x="7613650" y="1312863"/>
            <a:ext cx="1371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Nước sôi</a:t>
            </a:r>
            <a:endParaRPr lang="en-US" alt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5647" name="Line 649"/>
          <p:cNvSpPr/>
          <p:nvPr/>
        </p:nvSpPr>
        <p:spPr>
          <a:xfrm flipV="1">
            <a:off x="7148513" y="1722438"/>
            <a:ext cx="317500" cy="1143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648" name="Text Box 336"/>
          <p:cNvSpPr txBox="1"/>
          <p:nvPr/>
        </p:nvSpPr>
        <p:spPr>
          <a:xfrm>
            <a:off x="3344863" y="4705350"/>
            <a:ext cx="7429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40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5649" name="Text Box 339"/>
          <p:cNvSpPr txBox="1"/>
          <p:nvPr/>
        </p:nvSpPr>
        <p:spPr>
          <a:xfrm>
            <a:off x="4383088" y="4746625"/>
            <a:ext cx="7429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2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5650" name="Text Box 341"/>
          <p:cNvSpPr txBox="1"/>
          <p:nvPr/>
        </p:nvSpPr>
        <p:spPr>
          <a:xfrm>
            <a:off x="5691188" y="4746625"/>
            <a:ext cx="7429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6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5651" name="Text Box 344"/>
          <p:cNvSpPr txBox="1"/>
          <p:nvPr/>
        </p:nvSpPr>
        <p:spPr>
          <a:xfrm>
            <a:off x="6921500" y="4727575"/>
            <a:ext cx="7429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10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5652" name="Text Box 346"/>
          <p:cNvSpPr txBox="1"/>
          <p:nvPr/>
        </p:nvSpPr>
        <p:spPr>
          <a:xfrm>
            <a:off x="8277225" y="4746625"/>
            <a:ext cx="7429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14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5653" name="Text Box 348"/>
          <p:cNvSpPr txBox="1"/>
          <p:nvPr/>
        </p:nvSpPr>
        <p:spPr>
          <a:xfrm>
            <a:off x="3451225" y="4114800"/>
            <a:ext cx="7429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50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5654" name="Text Box 349"/>
          <p:cNvSpPr txBox="1"/>
          <p:nvPr/>
        </p:nvSpPr>
        <p:spPr>
          <a:xfrm>
            <a:off x="3475038" y="3662363"/>
            <a:ext cx="7429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60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5655" name="Text Box 350"/>
          <p:cNvSpPr txBox="1"/>
          <p:nvPr/>
        </p:nvSpPr>
        <p:spPr>
          <a:xfrm>
            <a:off x="3451225" y="3108325"/>
            <a:ext cx="7429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70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5656" name="Text Box 351"/>
          <p:cNvSpPr txBox="1"/>
          <p:nvPr/>
        </p:nvSpPr>
        <p:spPr>
          <a:xfrm>
            <a:off x="3451225" y="2586038"/>
            <a:ext cx="7429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80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5657" name="Text Box 352"/>
          <p:cNvSpPr txBox="1"/>
          <p:nvPr/>
        </p:nvSpPr>
        <p:spPr>
          <a:xfrm>
            <a:off x="3433763" y="2084388"/>
            <a:ext cx="7429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90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5658" name="Text Box 353"/>
          <p:cNvSpPr txBox="1"/>
          <p:nvPr/>
        </p:nvSpPr>
        <p:spPr>
          <a:xfrm>
            <a:off x="3214688" y="1519238"/>
            <a:ext cx="742950" cy="371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100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5659" name="Line 643"/>
          <p:cNvSpPr/>
          <p:nvPr/>
        </p:nvSpPr>
        <p:spPr>
          <a:xfrm flipV="1">
            <a:off x="8653463" y="1798638"/>
            <a:ext cx="0" cy="3086100"/>
          </a:xfrm>
          <a:prstGeom prst="line">
            <a:avLst/>
          </a:prstGeom>
          <a:ln w="12700" cap="flat" cmpd="sng">
            <a:solidFill>
              <a:srgbClr val="66FF33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5660" name="Text Box 342"/>
          <p:cNvSpPr txBox="1"/>
          <p:nvPr/>
        </p:nvSpPr>
        <p:spPr>
          <a:xfrm>
            <a:off x="6318250" y="4746625"/>
            <a:ext cx="7429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8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5661" name="Text Box 343"/>
          <p:cNvSpPr txBox="1"/>
          <p:nvPr/>
        </p:nvSpPr>
        <p:spPr>
          <a:xfrm>
            <a:off x="5006975" y="4735513"/>
            <a:ext cx="7429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4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5662" name="Text Box 347"/>
          <p:cNvSpPr txBox="1"/>
          <p:nvPr/>
        </p:nvSpPr>
        <p:spPr>
          <a:xfrm>
            <a:off x="8613775" y="4740275"/>
            <a:ext cx="7429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15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5663" name="Text Box 345"/>
          <p:cNvSpPr txBox="1"/>
          <p:nvPr/>
        </p:nvSpPr>
        <p:spPr>
          <a:xfrm>
            <a:off x="7561263" y="4756150"/>
            <a:ext cx="7429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12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5664" name="Line 630"/>
          <p:cNvSpPr/>
          <p:nvPr/>
        </p:nvSpPr>
        <p:spPr>
          <a:xfrm>
            <a:off x="4506913" y="4276725"/>
            <a:ext cx="0" cy="514350"/>
          </a:xfrm>
          <a:prstGeom prst="line">
            <a:avLst/>
          </a:prstGeom>
          <a:ln w="12700" cap="flat" cmpd="sng">
            <a:solidFill>
              <a:srgbClr val="66FF33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5665" name="Line 631"/>
          <p:cNvSpPr/>
          <p:nvPr/>
        </p:nvSpPr>
        <p:spPr>
          <a:xfrm>
            <a:off x="3846513" y="3362325"/>
            <a:ext cx="1320800" cy="0"/>
          </a:xfrm>
          <a:prstGeom prst="line">
            <a:avLst/>
          </a:prstGeom>
          <a:ln w="19050" cap="flat" cmpd="sng">
            <a:solidFill>
              <a:srgbClr val="66FF33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5666" name="Line 632"/>
          <p:cNvSpPr/>
          <p:nvPr/>
        </p:nvSpPr>
        <p:spPr>
          <a:xfrm>
            <a:off x="5167313" y="3362325"/>
            <a:ext cx="0" cy="1428750"/>
          </a:xfrm>
          <a:prstGeom prst="line">
            <a:avLst/>
          </a:prstGeom>
          <a:ln w="12700" cap="flat" cmpd="sng">
            <a:solidFill>
              <a:srgbClr val="66FF33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5667" name="Line 633"/>
          <p:cNvSpPr/>
          <p:nvPr/>
        </p:nvSpPr>
        <p:spPr>
          <a:xfrm>
            <a:off x="3846513" y="3019425"/>
            <a:ext cx="1981200" cy="0"/>
          </a:xfrm>
          <a:prstGeom prst="line">
            <a:avLst/>
          </a:prstGeom>
          <a:ln w="19050" cap="flat" cmpd="sng">
            <a:solidFill>
              <a:srgbClr val="66FF33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5668" name="Line 635"/>
          <p:cNvSpPr/>
          <p:nvPr/>
        </p:nvSpPr>
        <p:spPr>
          <a:xfrm>
            <a:off x="3929063" y="2276475"/>
            <a:ext cx="2559050" cy="0"/>
          </a:xfrm>
          <a:prstGeom prst="line">
            <a:avLst/>
          </a:prstGeom>
          <a:ln w="19050" cap="flat" cmpd="sng">
            <a:solidFill>
              <a:srgbClr val="66FF33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5669" name="Line 636"/>
          <p:cNvSpPr/>
          <p:nvPr/>
        </p:nvSpPr>
        <p:spPr>
          <a:xfrm>
            <a:off x="6488113" y="2276475"/>
            <a:ext cx="0" cy="2514600"/>
          </a:xfrm>
          <a:prstGeom prst="line">
            <a:avLst/>
          </a:prstGeom>
          <a:ln w="12700" cap="flat" cmpd="sng">
            <a:solidFill>
              <a:srgbClr val="66FF33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5670" name="Line 637"/>
          <p:cNvSpPr/>
          <p:nvPr/>
        </p:nvSpPr>
        <p:spPr>
          <a:xfrm flipV="1">
            <a:off x="7148513" y="1819275"/>
            <a:ext cx="0" cy="2971800"/>
          </a:xfrm>
          <a:prstGeom prst="line">
            <a:avLst/>
          </a:prstGeom>
          <a:ln w="12700" cap="flat" cmpd="sng">
            <a:solidFill>
              <a:srgbClr val="66FF33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5671" name="Line 638"/>
          <p:cNvSpPr/>
          <p:nvPr/>
        </p:nvSpPr>
        <p:spPr>
          <a:xfrm flipH="1">
            <a:off x="3846513" y="1819275"/>
            <a:ext cx="3302000" cy="0"/>
          </a:xfrm>
          <a:prstGeom prst="line">
            <a:avLst/>
          </a:prstGeom>
          <a:ln w="19050" cap="flat" cmpd="sng">
            <a:solidFill>
              <a:srgbClr val="66FF33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5672" name="Line 640"/>
          <p:cNvSpPr/>
          <p:nvPr/>
        </p:nvSpPr>
        <p:spPr>
          <a:xfrm>
            <a:off x="3846513" y="1725613"/>
            <a:ext cx="3632200" cy="0"/>
          </a:xfrm>
          <a:prstGeom prst="line">
            <a:avLst/>
          </a:prstGeom>
          <a:ln w="19050" cap="flat" cmpd="sng">
            <a:solidFill>
              <a:srgbClr val="66FF33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5673" name="Line 641"/>
          <p:cNvSpPr/>
          <p:nvPr/>
        </p:nvSpPr>
        <p:spPr>
          <a:xfrm flipV="1">
            <a:off x="7808913" y="1704975"/>
            <a:ext cx="0" cy="3086100"/>
          </a:xfrm>
          <a:prstGeom prst="line">
            <a:avLst/>
          </a:prstGeom>
          <a:ln w="12700" cap="flat" cmpd="sng">
            <a:solidFill>
              <a:srgbClr val="66FF33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5674" name="Line 642"/>
          <p:cNvSpPr/>
          <p:nvPr/>
        </p:nvSpPr>
        <p:spPr>
          <a:xfrm flipV="1">
            <a:off x="8469313" y="1704975"/>
            <a:ext cx="0" cy="3086100"/>
          </a:xfrm>
          <a:prstGeom prst="line">
            <a:avLst/>
          </a:prstGeom>
          <a:ln w="12700" cap="flat" cmpd="sng">
            <a:solidFill>
              <a:srgbClr val="66FF33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5675" name="Line 643"/>
          <p:cNvSpPr/>
          <p:nvPr/>
        </p:nvSpPr>
        <p:spPr>
          <a:xfrm flipV="1">
            <a:off x="8799513" y="1704975"/>
            <a:ext cx="0" cy="3086100"/>
          </a:xfrm>
          <a:prstGeom prst="line">
            <a:avLst/>
          </a:prstGeom>
          <a:ln w="12700" cap="flat" cmpd="sng">
            <a:solidFill>
              <a:srgbClr val="66FF33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52" name="TextBox 3"/>
          <p:cNvSpPr txBox="1"/>
          <p:nvPr/>
        </p:nvSpPr>
        <p:spPr>
          <a:xfrm>
            <a:off x="152400" y="215900"/>
            <a:ext cx="34337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Trả lời câu hỏi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4"/>
          <p:cNvSpPr txBox="1"/>
          <p:nvPr/>
        </p:nvSpPr>
        <p:spPr>
          <a:xfrm>
            <a:off x="762000" y="862013"/>
            <a:ext cx="13144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HĐ4</a:t>
            </a:r>
            <a:endParaRPr lang="en-US" altLang="en-US" sz="32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TextBox 5"/>
          <p:cNvSpPr txBox="1"/>
          <p:nvPr/>
        </p:nvSpPr>
        <p:spPr>
          <a:xfrm>
            <a:off x="71438" y="1735138"/>
            <a:ext cx="31369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Ở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thì bắt đầu thấy xuất hiện các bọt khí ở đáy bình?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TextBox 6"/>
          <p:cNvSpPr txBox="1"/>
          <p:nvPr/>
        </p:nvSpPr>
        <p:spPr>
          <a:xfrm>
            <a:off x="-161925" y="3533775"/>
            <a:ext cx="35417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 Từ 40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0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 đến 67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0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TextBox 5"/>
          <p:cNvSpPr txBox="1"/>
          <p:nvPr/>
        </p:nvSpPr>
        <p:spPr>
          <a:xfrm>
            <a:off x="76200" y="1746250"/>
            <a:ext cx="31369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Ở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thì bắt đầu thấy các bọt khí tách khỏi đáy bình v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lên?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TextBox 6"/>
          <p:cNvSpPr txBox="1"/>
          <p:nvPr/>
        </p:nvSpPr>
        <p:spPr>
          <a:xfrm>
            <a:off x="438150" y="3562350"/>
            <a:ext cx="22288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 72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0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TextBox 5"/>
          <p:cNvSpPr txBox="1"/>
          <p:nvPr/>
        </p:nvSpPr>
        <p:spPr>
          <a:xfrm>
            <a:off x="174625" y="1570038"/>
            <a:ext cx="3135313" cy="2678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Ở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thì nước sôi: các bọt khí nổi lên tới mặt nước, vỡ tung v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hơi nước bay lên nhiều?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TextBox 6"/>
          <p:cNvSpPr txBox="1"/>
          <p:nvPr/>
        </p:nvSpPr>
        <p:spPr>
          <a:xfrm>
            <a:off x="530225" y="2324100"/>
            <a:ext cx="22288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 100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0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TextBox 5"/>
          <p:cNvSpPr txBox="1"/>
          <p:nvPr/>
        </p:nvSpPr>
        <p:spPr>
          <a:xfrm>
            <a:off x="152400" y="1722438"/>
            <a:ext cx="31369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Khi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đang sôi, nhiệt độ của nước có thay đổi không?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TextBox 6"/>
          <p:cNvSpPr txBox="1"/>
          <p:nvPr/>
        </p:nvSpPr>
        <p:spPr>
          <a:xfrm>
            <a:off x="196850" y="2643188"/>
            <a:ext cx="320992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 Không thay đổi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338"/>
          <p:cNvSpPr txBox="1"/>
          <p:nvPr/>
        </p:nvSpPr>
        <p:spPr>
          <a:xfrm>
            <a:off x="7391400" y="4418965"/>
            <a:ext cx="173291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 (phút)</a:t>
            </a:r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endParaRPr dirty="0"/>
          </a:p>
        </p:txBody>
      </p:sp>
      <p:graphicFrame>
        <p:nvGraphicFramePr>
          <p:cNvPr id="16387" name="Content Placeholder 16386"/>
          <p:cNvGraphicFramePr/>
          <p:nvPr>
            <p:ph idx="1"/>
          </p:nvPr>
        </p:nvGraphicFramePr>
        <p:xfrm>
          <a:off x="457200" y="1200150"/>
          <a:ext cx="8229600" cy="3306763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371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 độ sôi (</a:t>
                      </a:r>
                      <a:r>
                        <a:rPr sz="2800" b="1" baseline="300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 độ sôi (</a:t>
                      </a:r>
                      <a:r>
                        <a:rPr sz="2800" b="1" baseline="300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 độ sôi (</a:t>
                      </a:r>
                      <a:r>
                        <a:rPr sz="2800" b="1" baseline="300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990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 te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2580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445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Rượu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 ngân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6417" name="Rectangle 4"/>
          <p:cNvSpPr/>
          <p:nvPr/>
        </p:nvSpPr>
        <p:spPr>
          <a:xfrm>
            <a:off x="457200" y="339725"/>
            <a:ext cx="8229600" cy="52387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None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29.1. Nhiệt độ sôi của một số chất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endParaRPr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6200" y="1339850"/>
            <a:ext cx="8915400" cy="3898900"/>
          </a:xfrm>
          <a:ln/>
        </p:spPr>
        <p:txBody>
          <a:bodyPr vert="horz" wrap="square" lIns="91440" tIns="45720" rIns="91440" bIns="45720" anchor="t" anchorCtr="0"/>
          <a:p>
            <a:pPr algn="just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sôi l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quá trình chuyển từ thể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thể </a:t>
            </a:r>
            <a:r>
              <a:rPr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 (khí)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mặt thoáng v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nơi các bọt hơi trong lòng chất lỏng.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suốt thời gian sôi, nhiệt độ của chất lỏng không thay đổi.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của 1 chất lỏng khi sôi được gọi l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nhiệt độ sôi của chất đó.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chất khác nhau có nhiệt độ sôi khác nhau.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2" name="TextBox 3">
            <a:hlinkClick r:id="rId2" action="ppaction://hlinksldjump"/>
          </p:cNvPr>
          <p:cNvSpPr txBox="1"/>
          <p:nvPr/>
        </p:nvSpPr>
        <p:spPr>
          <a:xfrm>
            <a:off x="0" y="-19050"/>
            <a:ext cx="9144000" cy="584200"/>
          </a:xfrm>
          <a:prstGeom prst="rect">
            <a:avLst/>
          </a:prstGeom>
          <a:blipFill rotWithShape="1">
            <a:blip r:embed="rId3"/>
          </a:blipFill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32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24: SỰ SÔI</a:t>
            </a:r>
            <a:endParaRPr lang="en-US" altLang="en-US" sz="3200" b="1" i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3" name="TextBox 73"/>
          <p:cNvSpPr txBox="1"/>
          <p:nvPr/>
        </p:nvSpPr>
        <p:spPr>
          <a:xfrm>
            <a:off x="0" y="565150"/>
            <a:ext cx="3876675" cy="52387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Kết luận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endParaRPr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69875" y="1089025"/>
            <a:ext cx="1343025" cy="609600"/>
          </a:xfrm>
          <a:ln/>
        </p:spPr>
        <p:txBody>
          <a:bodyPr vert="horz" wrap="square" lIns="91440" tIns="45720" rIns="91440" bIns="45720" anchor="t" anchorCtr="0"/>
          <a:p>
            <a:pPr marL="0" indent="0">
              <a:buNone/>
            </a:pPr>
            <a:r>
              <a:rPr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HĐ6:</a:t>
            </a:r>
            <a:endParaRPr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6" name="TextBox 3">
            <a:hlinkClick r:id="rId1" action="ppaction://hlinksldjump"/>
          </p:cNvPr>
          <p:cNvSpPr txBox="1"/>
          <p:nvPr/>
        </p:nvSpPr>
        <p:spPr>
          <a:xfrm>
            <a:off x="0" y="-19050"/>
            <a:ext cx="9144000" cy="5842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32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24: SỰ SÔI</a:t>
            </a:r>
            <a:endParaRPr lang="en-US" altLang="en-US" sz="3200" b="1" i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7" name="TextBox 73"/>
          <p:cNvSpPr txBox="1"/>
          <p:nvPr/>
        </p:nvSpPr>
        <p:spPr>
          <a:xfrm>
            <a:off x="0" y="565150"/>
            <a:ext cx="3876675" cy="5238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Vận dụng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975" y="2036763"/>
            <a:ext cx="44958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luộc chín quả trứng trong ly giấy không?</a:t>
            </a:r>
            <a:endParaRPr sz="28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8439" name="AutoShape 2" descr="D:\cn nam 2019-2020\DAY ONLINE\14674660-image-crop-448x362-1565402963-728-4dd191f717-1565599037.webp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Calibri" panose="020F0502020204030204" pitchFamily="34" charset="0"/>
            </a:endParaRPr>
          </a:p>
        </p:txBody>
      </p:sp>
      <p:grpSp>
        <p:nvGrpSpPr>
          <p:cNvPr id="18440" name="Group 8"/>
          <p:cNvGrpSpPr/>
          <p:nvPr/>
        </p:nvGrpSpPr>
        <p:grpSpPr>
          <a:xfrm>
            <a:off x="5513388" y="1539875"/>
            <a:ext cx="3214687" cy="3200400"/>
            <a:chOff x="5513677" y="1539123"/>
            <a:chExt cx="3214687" cy="3200431"/>
          </a:xfrm>
        </p:grpSpPr>
        <p:pic>
          <p:nvPicPr>
            <p:cNvPr id="18442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3677" y="1539123"/>
              <a:ext cx="3214687" cy="320043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3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5600" y="2087553"/>
              <a:ext cx="685800" cy="93003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" name="Rectangle 11"/>
          <p:cNvSpPr/>
          <p:nvPr/>
        </p:nvSpPr>
        <p:spPr>
          <a:xfrm>
            <a:off x="269875" y="1647825"/>
            <a:ext cx="5140325" cy="3538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</a:t>
            </a:r>
            <a:r>
              <a:rPr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đun l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giấy v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nước, nhiệt độ của chúng chỉ tăng đến 100</a:t>
            </a:r>
            <a:r>
              <a:rPr lang="vi-VN" altLang="x-none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thì không tăng nữa vì khi nước sôi v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chưa cạn hết, nhiệt độ của nước không thay đổi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r>
              <a:rPr lang="vi-VN" altLang="x-none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giấy chưa thể cháy được nên có thể đun s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nước trong l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phút đề l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chín quả trứn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endParaRPr sz="2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1" name="TextBox 5"/>
          <p:cNvSpPr txBox="1"/>
          <p:nvPr/>
        </p:nvSpPr>
        <p:spPr>
          <a:xfrm>
            <a:off x="0" y="655638"/>
            <a:ext cx="9144000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Những đặc điểm n</a:t>
            </a:r>
            <a:r>
              <a:rPr lang="en-US" alt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của sự sôi, những đặc điểm n</a:t>
            </a:r>
            <a:r>
              <a:rPr lang="en-US" alt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của sự bay hơi?</a:t>
            </a:r>
            <a:endParaRPr lang="en-US" altLang="en-US" sz="3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2" name="TextBox 6"/>
          <p:cNvSpPr txBox="1"/>
          <p:nvPr/>
        </p:nvSpPr>
        <p:spPr>
          <a:xfrm>
            <a:off x="120650" y="1657350"/>
            <a:ext cx="830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A.Xảy ra ở bất kì nhiệt độ 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của chất lỏng: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3" name="TextBox 7"/>
          <p:cNvSpPr txBox="1"/>
          <p:nvPr/>
        </p:nvSpPr>
        <p:spPr>
          <a:xfrm>
            <a:off x="120650" y="2266950"/>
            <a:ext cx="7727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B.Xảy ra ở nhiệt độ xác định của chất lỏng: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4" name="TextBox 8"/>
          <p:cNvSpPr txBox="1"/>
          <p:nvPr/>
        </p:nvSpPr>
        <p:spPr>
          <a:xfrm>
            <a:off x="76200" y="3038475"/>
            <a:ext cx="8153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C.Xảy ra ở trong lòng lẫn mặt thoáng của chất lỏng:...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5" name="TextBox 9"/>
          <p:cNvSpPr txBox="1"/>
          <p:nvPr/>
        </p:nvSpPr>
        <p:spPr>
          <a:xfrm>
            <a:off x="44450" y="3724275"/>
            <a:ext cx="78041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D.Chỉ xảy ra trên mặt thoáng của chất lỏng: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6" name="TextBox 10"/>
          <p:cNvSpPr txBox="1"/>
          <p:nvPr/>
        </p:nvSpPr>
        <p:spPr>
          <a:xfrm>
            <a:off x="1676400" y="4286250"/>
            <a:ext cx="2203450" cy="584200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bay hơi</a:t>
            </a:r>
            <a:endParaRPr lang="en-US" altLang="en-US" sz="3200" b="1" i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7" name="TextBox 11"/>
          <p:cNvSpPr txBox="1"/>
          <p:nvPr/>
        </p:nvSpPr>
        <p:spPr>
          <a:xfrm>
            <a:off x="4876800" y="4286250"/>
            <a:ext cx="1295400" cy="584200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sôi</a:t>
            </a:r>
            <a:endParaRPr lang="en-US" altLang="en-US" sz="3200" b="1" i="1" dirty="0">
              <a:solidFill>
                <a:srgbClr val="9900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9" name="TextBox 10"/>
          <p:cNvSpPr txBox="1"/>
          <p:nvPr/>
        </p:nvSpPr>
        <p:spPr>
          <a:xfrm>
            <a:off x="1676400" y="4286250"/>
            <a:ext cx="2203450" cy="584200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bay hơi</a:t>
            </a:r>
            <a:endParaRPr lang="en-US" altLang="en-US" sz="3200" b="1" i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0" name="TextBox 11"/>
          <p:cNvSpPr txBox="1"/>
          <p:nvPr/>
        </p:nvSpPr>
        <p:spPr>
          <a:xfrm>
            <a:off x="4876800" y="4286250"/>
            <a:ext cx="1295400" cy="584200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sôi</a:t>
            </a:r>
            <a:endParaRPr lang="en-US" altLang="en-US" sz="3200" b="1" i="1" dirty="0">
              <a:solidFill>
                <a:srgbClr val="9900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1" name="TextBox 11"/>
          <p:cNvSpPr txBox="1"/>
          <p:nvPr/>
        </p:nvSpPr>
        <p:spPr>
          <a:xfrm>
            <a:off x="4876800" y="4286250"/>
            <a:ext cx="1295400" cy="584200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sôi</a:t>
            </a:r>
            <a:endParaRPr lang="en-US" altLang="en-US" sz="3200" b="1" i="1" dirty="0">
              <a:solidFill>
                <a:srgbClr val="9900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2" name="TextBox 10"/>
          <p:cNvSpPr txBox="1"/>
          <p:nvPr/>
        </p:nvSpPr>
        <p:spPr>
          <a:xfrm>
            <a:off x="1676400" y="4286250"/>
            <a:ext cx="2203450" cy="584200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bay hơi</a:t>
            </a:r>
            <a:endParaRPr lang="en-US" altLang="en-US" sz="3200" b="1" i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2551E-6 L 5.55556E-7 -0.27733 C 5.55556E-7 -0.40148 0.15 -0.55342 0.27309 -0.55342 L 0.54618 -0.55342 " pathEditMode="relative" rAng="0" ptsTypes="FfFF">
                                      <p:cBhvr>
                                        <p:cTn id="33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0" y="-2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551E-6 L 3.33333E-6 -0.21 C 3.33333E-6 -0.30481 0.0559 -0.42001 0.10208 -0.42001 L 0.20416 -0.42001 " pathEditMode="relative" rAng="0" ptsTypes="FfFF">
                                      <p:cBhvr>
                                        <p:cTn id="37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551E-6 L 3.33333E-6 -0.13588 C 3.33333E-6 -0.19734 0.08802 -0.27177 0.16041 -0.27177 L 0.32083 -0.27177 " pathEditMode="relative" rAng="0" ptsTypes="FfFF">
                                      <p:cBhvr>
                                        <p:cTn id="41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2551E-6 L 5.55556E-7 -0.06979 C 5.55556E-7 -0.10068 0.14549 -0.13835 0.26476 -0.13835 L 0.52951 -0.13835 " pathEditMode="relative" rAng="0" ptsTypes="FfFF">
                                      <p:cBhvr>
                                        <p:cTn id="45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294" grpId="0"/>
      <p:bldP spid="12295" grpId="0"/>
      <p:bldP spid="12296" grpId="0" animBg="1"/>
      <p:bldP spid="12297" grpId="0" animBg="1"/>
      <p:bldP spid="12299" grpId="0" animBg="1"/>
      <p:bldP spid="12300" grpId="0" animBg="1"/>
      <p:bldP spid="12301" grpId="0" animBg="1"/>
      <p:bldP spid="123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457200" y="438150"/>
            <a:ext cx="81534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Để đảm bảo vệ sinh an to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thực phẩm, con người đã ứng dụng sự sôi trong cuộc sống như thế n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Lấy ví dụ.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3550" y="2190750"/>
            <a:ext cx="82994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2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đảm bảo vệ sinh an to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thực phẩm: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ăn chín, uống sôi, vì tới nhiệt độ sôi của nước 100</a:t>
            </a:r>
            <a:r>
              <a:rPr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l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chín thức ăn v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tiêu diệt được đa số vi trùng l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hại cho cơ thể con người.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09550"/>
            <a:ext cx="8686800" cy="533400"/>
          </a:xfr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66FF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>
              <a:buNone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sử dụng hơi nước sôi để chạy máy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07" name="Picture 3" descr="Antique_Water_Boil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813" y="742950"/>
            <a:ext cx="8686800" cy="4291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 descr="đầu máy xe lửa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88" y="0"/>
            <a:ext cx="9117012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Text Box 3"/>
          <p:cNvSpPr txBox="1"/>
          <p:nvPr/>
        </p:nvSpPr>
        <p:spPr>
          <a:xfrm>
            <a:off x="1828800" y="0"/>
            <a:ext cx="5867400" cy="584200"/>
          </a:xfrm>
          <a:prstGeom prst="rect">
            <a:avLst/>
          </a:prstGeom>
          <a:noFill/>
          <a:ln w="9525" cap="flat" cmpd="sng">
            <a:solidFill>
              <a:srgbClr val="00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hỏa chạy bằng hơi nước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4" descr="58578_20090924161044_aqh1246351564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293688"/>
            <a:ext cx="2857500" cy="2506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Picture 5" descr="NAS18-DM-INO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0" y="2800350"/>
            <a:ext cx="3848100" cy="222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7462" name="Text Box 6"/>
          <p:cNvSpPr txBox="1"/>
          <p:nvPr/>
        </p:nvSpPr>
        <p:spPr>
          <a:xfrm>
            <a:off x="228600" y="1393825"/>
            <a:ext cx="4343400" cy="3540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sôi của chất lỏng còn phụ thuộc áp suất trên mặt thoáng. Áp suất trên mặt thoáng c</a:t>
            </a:r>
            <a:r>
              <a:rPr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lớn thì nhiệt độ sôi của chất lỏng c</a:t>
            </a:r>
            <a:r>
              <a:rPr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cao. Do đó trong nồi áp suất, nhiệt độ sôi của nước cao hơn 100</a:t>
            </a:r>
            <a:r>
              <a:rPr sz="28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7" name="Rectangle 1"/>
          <p:cNvSpPr/>
          <p:nvPr/>
        </p:nvSpPr>
        <p:spPr>
          <a:xfrm>
            <a:off x="914400" y="293688"/>
            <a:ext cx="241617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 áp suất</a:t>
            </a:r>
            <a:endParaRPr sz="3600" dirty="0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Rectangle 4"/>
          <p:cNvSpPr/>
          <p:nvPr/>
        </p:nvSpPr>
        <p:spPr>
          <a:xfrm>
            <a:off x="-18241" y="1352550"/>
            <a:ext cx="9619440" cy="1446550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88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88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24: SỰ SÔI</a:t>
            </a:r>
            <a:endParaRPr kumimoji="0" lang="en-US" sz="88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en-US" altLang="en-US" sz="1200" dirty="0">
                <a:solidFill>
                  <a:srgbClr val="898989"/>
                </a:solidFill>
              </a:rPr>
              <a:t>Vật lí 6. B</a:t>
            </a:r>
            <a:r>
              <a:rPr lang="en-US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  <a:t>à</a:t>
            </a:r>
            <a:r>
              <a:rPr lang="en-US" altLang="en-US" sz="1200" dirty="0">
                <a:solidFill>
                  <a:srgbClr val="898989"/>
                </a:solidFill>
              </a:rPr>
              <a:t>i 28: Sự sôi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171" name="TextBox 3">
            <a:hlinkClick r:id="rId2" action="ppaction://hlinksldjump"/>
          </p:cNvPr>
          <p:cNvSpPr txBox="1"/>
          <p:nvPr/>
        </p:nvSpPr>
        <p:spPr>
          <a:xfrm>
            <a:off x="1905000" y="1274763"/>
            <a:ext cx="5257800" cy="58578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HIỆN TƯỢNG SÔI</a:t>
            </a:r>
            <a:endParaRPr lang="en-US" altLang="en-US" sz="3200" b="1" i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2" name="TextBox 4"/>
          <p:cNvSpPr txBox="1"/>
          <p:nvPr/>
        </p:nvSpPr>
        <p:spPr>
          <a:xfrm>
            <a:off x="1914525" y="2101850"/>
            <a:ext cx="5248275" cy="5842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II.THÍ NGHIỆM VỀ SỰ SÔI</a:t>
            </a:r>
            <a:endParaRPr lang="en-US" altLang="en-US" sz="32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3" name="TextBox 5"/>
          <p:cNvSpPr txBox="1"/>
          <p:nvPr/>
        </p:nvSpPr>
        <p:spPr>
          <a:xfrm>
            <a:off x="1905000" y="2873375"/>
            <a:ext cx="3124200" cy="5842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III.KẾT LUẬN</a:t>
            </a:r>
            <a:endParaRPr lang="en-US" altLang="en-US" sz="3200" b="1" i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4" name="Picture 18" descr="chimbay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566738"/>
            <a:ext cx="183515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878013" y="3609975"/>
            <a:ext cx="3124200" cy="58356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eaLnBrk="1" hangingPunct="1"/>
            <a:r>
              <a:rPr lang="en-US" altLang="en-US" sz="3200" b="1" i="1" dirty="0">
                <a:solidFill>
                  <a:srgbClr val="4F62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IV.VẬN DỤNG</a:t>
            </a:r>
            <a:endParaRPr lang="en-US" altLang="en-US" sz="3200" b="1" i="1" dirty="0">
              <a:solidFill>
                <a:srgbClr val="4F622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6" name="TextBox 3">
            <a:hlinkClick r:id="rId2" action="ppaction://hlinksldjump"/>
          </p:cNvPr>
          <p:cNvSpPr txBox="1"/>
          <p:nvPr/>
        </p:nvSpPr>
        <p:spPr>
          <a:xfrm>
            <a:off x="0" y="-19050"/>
            <a:ext cx="9144000" cy="584200"/>
          </a:xfrm>
          <a:prstGeom prst="rect">
            <a:avLst/>
          </a:prstGeom>
          <a:blipFill rotWithShape="1">
            <a:blip r:embed="rId5"/>
          </a:blipFill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32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24: SỰ SÔI</a:t>
            </a:r>
            <a:endParaRPr lang="en-US" altLang="en-US" sz="3200" b="1" i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1588" y="600075"/>
            <a:ext cx="3521075" cy="52387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Hiện tượng sôi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TextBox 4"/>
          <p:cNvSpPr txBox="1"/>
          <p:nvPr/>
        </p:nvSpPr>
        <p:spPr>
          <a:xfrm>
            <a:off x="304800" y="1123950"/>
            <a:ext cx="13144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endParaRPr lang="en-US" altLang="en-US" sz="3200" b="1" u="sng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6" name="TextBox 3">
            <a:hlinkClick r:id="rId3" action="ppaction://hlinksldjump"/>
          </p:cNvPr>
          <p:cNvSpPr txBox="1"/>
          <p:nvPr/>
        </p:nvSpPr>
        <p:spPr>
          <a:xfrm>
            <a:off x="0" y="-19050"/>
            <a:ext cx="9144000" cy="584200"/>
          </a:xfrm>
          <a:prstGeom prst="rect">
            <a:avLst/>
          </a:prstGeom>
          <a:blipFill rotWithShape="1">
            <a:blip r:embed="rId4"/>
          </a:blipFill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32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24: SỰ SÔI</a:t>
            </a:r>
            <a:endParaRPr lang="en-US" altLang="en-US" sz="3200" b="1" i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770" name="Picture 2" descr="D:\cn nam 2019-2020\DAY ONLINE\images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1047750"/>
            <a:ext cx="4714875" cy="3235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" name="TextBox 4"/>
          <p:cNvSpPr txBox="1"/>
          <p:nvPr/>
        </p:nvSpPr>
        <p:spPr>
          <a:xfrm>
            <a:off x="3921125" y="4252913"/>
            <a:ext cx="46799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Ấm để đun sôi nước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52400" y="1708150"/>
            <a:ext cx="3733800" cy="3302000"/>
          </a:xfrm>
          <a:prstGeom prst="cloudCallout">
            <a:avLst>
              <a:gd name="adj1" fmla="val 57236"/>
              <a:gd name="adj2" fmla="val -966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đun v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nấu thức ăn,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sao để ta biết nước bắt đầu sôi?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438" y="1717675"/>
            <a:ext cx="84582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sôi, chất lỏng bốc hơi mạnh, trên mặt thoáng chất lỏng xuất hiện nhiều bọt khí nổi lên, vỡ tung v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phát ra âm thanh.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6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171" grpId="0"/>
      <p:bldP spid="75" grpId="0"/>
      <p:bldP spid="75" grpId="1"/>
      <p:bldP spid="6" grpId="0" animBg="1"/>
      <p:bldP spid="6" grpId="1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dirty="0"/>
          </a:p>
        </p:txBody>
      </p:sp>
      <p:sp>
        <p:nvSpPr>
          <p:cNvPr id="9220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200" dirty="0">
                <a:solidFill>
                  <a:srgbClr val="898989"/>
                </a:solidFill>
              </a:rPr>
              <a:t>Vật lí 6. B</a:t>
            </a:r>
            <a:r>
              <a:rPr sz="1200" dirty="0">
                <a:solidFill>
                  <a:srgbClr val="898989"/>
                </a:solidFill>
                <a:latin typeface="Calibri" panose="020F0502020204030204" pitchFamily="34" charset="0"/>
              </a:rPr>
              <a:t>à</a:t>
            </a:r>
            <a:r>
              <a:rPr sz="1200" dirty="0">
                <a:solidFill>
                  <a:srgbClr val="898989"/>
                </a:solidFill>
              </a:rPr>
              <a:t>i 28: Sự sôi</a:t>
            </a:r>
            <a:endParaRPr sz="1200" dirty="0">
              <a:solidFill>
                <a:srgbClr val="898989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873250"/>
            <a:ext cx="2819400" cy="2319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873250"/>
            <a:ext cx="2703513" cy="2319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73250"/>
            <a:ext cx="2743200" cy="2327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4"/>
          <p:cNvSpPr txBox="1"/>
          <p:nvPr/>
        </p:nvSpPr>
        <p:spPr>
          <a:xfrm>
            <a:off x="228600" y="1349375"/>
            <a:ext cx="3276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được đun sôi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3276600" y="4132263"/>
            <a:ext cx="56388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phẩm được đun sôi trong dầu, trong nước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6" name="TextBox 9"/>
          <p:cNvSpPr txBox="1"/>
          <p:nvPr/>
        </p:nvSpPr>
        <p:spPr>
          <a:xfrm>
            <a:off x="1588" y="600075"/>
            <a:ext cx="3521075" cy="52387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Hiện tượng sôi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7" name="TextBox 3">
            <a:hlinkClick r:id="rId5" action="ppaction://hlinksldjump"/>
          </p:cNvPr>
          <p:cNvSpPr txBox="1"/>
          <p:nvPr/>
        </p:nvSpPr>
        <p:spPr>
          <a:xfrm>
            <a:off x="0" y="-19050"/>
            <a:ext cx="9144000" cy="584200"/>
          </a:xfrm>
          <a:prstGeom prst="rect">
            <a:avLst/>
          </a:prstGeom>
          <a:blipFill rotWithShape="1">
            <a:blip r:embed="rId6"/>
          </a:blipFill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32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24: SỰ SÔI</a:t>
            </a:r>
            <a:endParaRPr lang="en-US" altLang="en-US" sz="3200" b="1" i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TextBox 3"/>
          <p:cNvSpPr txBox="1"/>
          <p:nvPr/>
        </p:nvSpPr>
        <p:spPr>
          <a:xfrm>
            <a:off x="1588" y="600075"/>
            <a:ext cx="3884612" cy="52387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Hiện tượng sôi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TextBox 4"/>
          <p:cNvSpPr txBox="1"/>
          <p:nvPr/>
        </p:nvSpPr>
        <p:spPr>
          <a:xfrm>
            <a:off x="211138" y="1657350"/>
            <a:ext cx="44323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1.Tiến h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thí nghiệm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77"/>
          <p:cNvGrpSpPr/>
          <p:nvPr/>
        </p:nvGrpSpPr>
        <p:grpSpPr>
          <a:xfrm>
            <a:off x="2713038" y="2706688"/>
            <a:ext cx="1046162" cy="1173162"/>
            <a:chOff x="4236" y="2915"/>
            <a:chExt cx="472" cy="826"/>
          </a:xfrm>
        </p:grpSpPr>
        <p:sp>
          <p:nvSpPr>
            <p:cNvPr id="10295" name="Oval 78"/>
            <p:cNvSpPr/>
            <p:nvPr/>
          </p:nvSpPr>
          <p:spPr>
            <a:xfrm>
              <a:off x="4241" y="3393"/>
              <a:ext cx="462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0296" name="AutoShape 79"/>
            <p:cNvSpPr/>
            <p:nvPr/>
          </p:nvSpPr>
          <p:spPr>
            <a:xfrm>
              <a:off x="4405" y="3281"/>
              <a:ext cx="127" cy="144"/>
            </a:xfrm>
            <a:prstGeom prst="can">
              <a:avLst>
                <a:gd name="adj" fmla="val 47241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0297" name="Oval 80"/>
            <p:cNvSpPr/>
            <p:nvPr/>
          </p:nvSpPr>
          <p:spPr>
            <a:xfrm>
              <a:off x="4328" y="3616"/>
              <a:ext cx="298" cy="123"/>
            </a:xfrm>
            <a:prstGeom prst="ellipse">
              <a:avLst/>
            </a:prstGeom>
            <a:solidFill>
              <a:srgbClr val="3399FF">
                <a:alpha val="45097"/>
              </a:srgbClr>
            </a:solidFill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0298" name="Oval 81"/>
            <p:cNvSpPr/>
            <p:nvPr/>
          </p:nvSpPr>
          <p:spPr>
            <a:xfrm>
              <a:off x="4241" y="3470"/>
              <a:ext cx="462" cy="174"/>
            </a:xfrm>
            <a:prstGeom prst="ellipse">
              <a:avLst/>
            </a:prstGeom>
            <a:solidFill>
              <a:srgbClr val="FFCC00">
                <a:alpha val="30196"/>
              </a:srgbClr>
            </a:solidFill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0299" name="Freeform 82"/>
            <p:cNvSpPr/>
            <p:nvPr/>
          </p:nvSpPr>
          <p:spPr>
            <a:xfrm flipH="1">
              <a:off x="4532" y="3344"/>
              <a:ext cx="47" cy="92"/>
            </a:xfrm>
            <a:custGeom>
              <a:avLst/>
              <a:gdLst>
                <a:gd name="txL" fmla="*/ 0 w 48"/>
                <a:gd name="txT" fmla="*/ 0 h 144"/>
                <a:gd name="txR" fmla="*/ 48 w 48"/>
                <a:gd name="txB" fmla="*/ 144 h 144"/>
              </a:gdLst>
              <a:ahLst/>
              <a:cxnLst>
                <a:cxn ang="0">
                  <a:pos x="34" y="0"/>
                </a:cxn>
                <a:cxn ang="0">
                  <a:pos x="34" y="1"/>
                </a:cxn>
                <a:cxn ang="0">
                  <a:pos x="0" y="1"/>
                </a:cxn>
              </a:cxnLst>
              <a:rect l="txL" t="txT" r="txR" b="txB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 cap="flat" cmpd="sng">
              <a:solidFill>
                <a:srgbClr val="33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0300" name="Freeform 83"/>
            <p:cNvSpPr/>
            <p:nvPr/>
          </p:nvSpPr>
          <p:spPr>
            <a:xfrm>
              <a:off x="4356" y="3345"/>
              <a:ext cx="47" cy="92"/>
            </a:xfrm>
            <a:custGeom>
              <a:avLst/>
              <a:gdLst>
                <a:gd name="txL" fmla="*/ 0 w 48"/>
                <a:gd name="txT" fmla="*/ 0 h 144"/>
                <a:gd name="txR" fmla="*/ 48 w 48"/>
                <a:gd name="txB" fmla="*/ 144 h 144"/>
              </a:gdLst>
              <a:ahLst/>
              <a:cxnLst>
                <a:cxn ang="0">
                  <a:pos x="34" y="0"/>
                </a:cxn>
                <a:cxn ang="0">
                  <a:pos x="34" y="1"/>
                </a:cxn>
                <a:cxn ang="0">
                  <a:pos x="0" y="1"/>
                </a:cxn>
              </a:cxnLst>
              <a:rect l="txL" t="txT" r="txR" b="txB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 cap="flat" cmpd="sng">
              <a:solidFill>
                <a:srgbClr val="33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0301" name="AutoShape 84"/>
            <p:cNvSpPr/>
            <p:nvPr/>
          </p:nvSpPr>
          <p:spPr>
            <a:xfrm rot="-5400000" flipV="1">
              <a:off x="4376" y="3409"/>
              <a:ext cx="192" cy="472"/>
            </a:xfrm>
            <a:prstGeom prst="moon">
              <a:avLst>
                <a:gd name="adj" fmla="val 50833"/>
              </a:avLst>
            </a:prstGeom>
            <a:solidFill>
              <a:srgbClr val="FFCC00">
                <a:alpha val="30196"/>
              </a:srgbClr>
            </a:solidFill>
            <a:ln w="9525">
              <a:noFill/>
            </a:ln>
          </p:spPr>
          <p:txBody>
            <a:bodyPr rot="10800000" vert="eaVert"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0302" name="Freeform 85"/>
            <p:cNvSpPr/>
            <p:nvPr/>
          </p:nvSpPr>
          <p:spPr>
            <a:xfrm>
              <a:off x="4371" y="3357"/>
              <a:ext cx="231" cy="370"/>
            </a:xfrm>
            <a:custGeom>
              <a:avLst/>
              <a:gdLst>
                <a:gd name="txL" fmla="*/ 0 w 288"/>
                <a:gd name="txT" fmla="*/ 0 h 462"/>
                <a:gd name="txR" fmla="*/ 288 w 288"/>
                <a:gd name="txB" fmla="*/ 462 h 462"/>
              </a:gdLst>
              <a:ahLst/>
              <a:cxnLst>
                <a:cxn ang="0">
                  <a:pos x="5" y="0"/>
                </a:cxn>
                <a:cxn ang="0">
                  <a:pos x="6" y="5"/>
                </a:cxn>
                <a:cxn ang="0">
                  <a:pos x="7" y="9"/>
                </a:cxn>
                <a:cxn ang="0">
                  <a:pos x="12" y="15"/>
                </a:cxn>
                <a:cxn ang="0">
                  <a:pos x="5" y="19"/>
                </a:cxn>
                <a:cxn ang="0">
                  <a:pos x="2" y="17"/>
                </a:cxn>
              </a:cxnLst>
              <a:rect l="txL" t="txT" r="txR" b="txB"/>
              <a:pathLst>
                <a:path w="288" h="462">
                  <a:moveTo>
                    <a:pt x="114" y="0"/>
                  </a:moveTo>
                  <a:cubicBezTo>
                    <a:pt x="116" y="16"/>
                    <a:pt x="120" y="62"/>
                    <a:pt x="126" y="96"/>
                  </a:cubicBezTo>
                  <a:cubicBezTo>
                    <a:pt x="132" y="130"/>
                    <a:pt x="125" y="161"/>
                    <a:pt x="150" y="204"/>
                  </a:cubicBezTo>
                  <a:cubicBezTo>
                    <a:pt x="210" y="294"/>
                    <a:pt x="264" y="252"/>
                    <a:pt x="276" y="354"/>
                  </a:cubicBezTo>
                  <a:cubicBezTo>
                    <a:pt x="288" y="456"/>
                    <a:pt x="152" y="439"/>
                    <a:pt x="108" y="438"/>
                  </a:cubicBezTo>
                  <a:cubicBezTo>
                    <a:pt x="0" y="462"/>
                    <a:pt x="37" y="386"/>
                    <a:pt x="18" y="372"/>
                  </a:cubicBezTo>
                </a:path>
              </a:pathLst>
            </a:custGeom>
            <a:noFill/>
            <a:ln w="28575" cap="flat" cmpd="sng">
              <a:solidFill>
                <a:schemeClr val="bg2">
                  <a:alpha val="3019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7" name="Arc 86"/>
            <p:cNvSpPr/>
            <p:nvPr/>
          </p:nvSpPr>
          <p:spPr bwMode="auto">
            <a:xfrm flipV="1">
              <a:off x="4378" y="3310"/>
              <a:ext cx="184" cy="4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7 w 43200"/>
                <a:gd name="T1" fmla="*/ 23644 h 23644"/>
                <a:gd name="T2" fmla="*/ 43152 w 43200"/>
                <a:gd name="T3" fmla="*/ 23045 h 23644"/>
                <a:gd name="T4" fmla="*/ 21600 w 43200"/>
                <a:gd name="T5" fmla="*/ 21600 h 2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66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04" name="Arc 87"/>
            <p:cNvSpPr/>
            <p:nvPr/>
          </p:nvSpPr>
          <p:spPr>
            <a:xfrm flipV="1">
              <a:off x="4380" y="3288"/>
              <a:ext cx="184" cy="50"/>
            </a:xfrm>
            <a:custGeom>
              <a:avLst/>
              <a:gdLst>
                <a:gd name="txL" fmla="*/ 0 w 43200"/>
                <a:gd name="txT" fmla="*/ 0 h 23644"/>
                <a:gd name="txR" fmla="*/ 43200 w 43200"/>
                <a:gd name="txB" fmla="*/ 23644 h 2364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3200" h="23644" fill="none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lnTo>
                    <a:pt x="96" y="2364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05" name="Oval 88"/>
            <p:cNvSpPr/>
            <p:nvPr/>
          </p:nvSpPr>
          <p:spPr>
            <a:xfrm>
              <a:off x="4394" y="3258"/>
              <a:ext cx="149" cy="7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0306" name="Arc 89"/>
            <p:cNvSpPr/>
            <p:nvPr/>
          </p:nvSpPr>
          <p:spPr>
            <a:xfrm flipV="1">
              <a:off x="4379" y="3250"/>
              <a:ext cx="184" cy="92"/>
            </a:xfrm>
            <a:custGeom>
              <a:avLst/>
              <a:gdLst>
                <a:gd name="txL" fmla="*/ 0 w 43200"/>
                <a:gd name="txT" fmla="*/ 0 h 42883"/>
                <a:gd name="txR" fmla="*/ 43200 w 43200"/>
                <a:gd name="txB" fmla="*/ 42883 h 4288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3200" h="42883" fill="none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</a:path>
                <a:path w="43200" h="42883" stroke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  <a:lnTo>
                    <a:pt x="21600" y="21600"/>
                  </a:lnTo>
                  <a:lnTo>
                    <a:pt x="17618" y="42829"/>
                  </a:lnTo>
                  <a:close/>
                </a:path>
              </a:pathLst>
            </a:custGeom>
            <a:noFill/>
            <a:ln w="9525" cap="flat" cmpd="sng">
              <a:solidFill>
                <a:srgbClr val="00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0307" name="Arc 90"/>
            <p:cNvSpPr/>
            <p:nvPr/>
          </p:nvSpPr>
          <p:spPr>
            <a:xfrm flipV="1">
              <a:off x="4393" y="3254"/>
              <a:ext cx="150" cy="75"/>
            </a:xfrm>
            <a:custGeom>
              <a:avLst/>
              <a:gdLst>
                <a:gd name="txL" fmla="*/ 0 w 43200"/>
                <a:gd name="txT" fmla="*/ 0 h 43085"/>
                <a:gd name="txR" fmla="*/ 43200 w 43200"/>
                <a:gd name="txB" fmla="*/ 43085 h 4308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3200" h="43085" fill="none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</a:path>
                <a:path w="43200" h="43085" stroke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  <a:lnTo>
                    <a:pt x="21600" y="21600"/>
                  </a:lnTo>
                  <a:lnTo>
                    <a:pt x="19377" y="43085"/>
                  </a:lnTo>
                  <a:close/>
                </a:path>
              </a:pathLst>
            </a:custGeom>
            <a:noFill/>
            <a:ln w="9525" cap="flat" cmpd="sng">
              <a:solidFill>
                <a:srgbClr val="00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0308" name="Arc 91"/>
            <p:cNvSpPr/>
            <p:nvPr/>
          </p:nvSpPr>
          <p:spPr>
            <a:xfrm flipV="1">
              <a:off x="4423" y="3258"/>
              <a:ext cx="92" cy="40"/>
            </a:xfrm>
            <a:custGeom>
              <a:avLst/>
              <a:gdLst>
                <a:gd name="txL" fmla="*/ 0 w 43200"/>
                <a:gd name="txT" fmla="*/ 0 h 41744"/>
                <a:gd name="txR" fmla="*/ 43200 w 43200"/>
                <a:gd name="txB" fmla="*/ 41744 h 4174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3200" h="41744" fill="none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</a:path>
                <a:path w="43200" h="41744" stroke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  <a:lnTo>
                    <a:pt x="21600" y="21600"/>
                  </a:lnTo>
                  <a:lnTo>
                    <a:pt x="7745" y="3817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0309" name="Arc 92"/>
            <p:cNvSpPr/>
            <p:nvPr/>
          </p:nvSpPr>
          <p:spPr>
            <a:xfrm flipV="1">
              <a:off x="4438" y="3265"/>
              <a:ext cx="58" cy="23"/>
            </a:xfrm>
            <a:custGeom>
              <a:avLst/>
              <a:gdLst>
                <a:gd name="txL" fmla="*/ 0 w 43200"/>
                <a:gd name="txT" fmla="*/ 0 h 35592"/>
                <a:gd name="txR" fmla="*/ 43200 w 43200"/>
                <a:gd name="txB" fmla="*/ 35592 h 3559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3200" h="35592" fill="none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</a:path>
                <a:path w="43200" h="35592" stroke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  <a:lnTo>
                    <a:pt x="21600" y="21600"/>
                  </a:lnTo>
                  <a:lnTo>
                    <a:pt x="3295" y="3306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0310" name="AutoShape 93"/>
            <p:cNvSpPr/>
            <p:nvPr/>
          </p:nvSpPr>
          <p:spPr>
            <a:xfrm flipV="1">
              <a:off x="4420" y="3247"/>
              <a:ext cx="92" cy="4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945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3286" y="7650"/>
                  </a:moveTo>
                  <a:cubicBezTo>
                    <a:pt x="4555" y="4622"/>
                    <a:pt x="7517" y="2652"/>
                    <a:pt x="10800" y="2653"/>
                  </a:cubicBezTo>
                  <a:cubicBezTo>
                    <a:pt x="14082" y="2653"/>
                    <a:pt x="17044" y="4622"/>
                    <a:pt x="18313" y="7650"/>
                  </a:cubicBezTo>
                  <a:lnTo>
                    <a:pt x="20760" y="6624"/>
                  </a:lnTo>
                  <a:cubicBezTo>
                    <a:pt x="19077" y="2611"/>
                    <a:pt x="15151" y="-1"/>
                    <a:pt x="10799" y="0"/>
                  </a:cubicBezTo>
                  <a:cubicBezTo>
                    <a:pt x="6448" y="0"/>
                    <a:pt x="2522" y="2611"/>
                    <a:pt x="839" y="6624"/>
                  </a:cubicBezTo>
                  <a:lnTo>
                    <a:pt x="3286" y="765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11" name="Arc 94"/>
            <p:cNvSpPr/>
            <p:nvPr/>
          </p:nvSpPr>
          <p:spPr>
            <a:xfrm flipV="1">
              <a:off x="4422" y="3292"/>
              <a:ext cx="92" cy="26"/>
            </a:xfrm>
            <a:custGeom>
              <a:avLst/>
              <a:gdLst>
                <a:gd name="txL" fmla="*/ 0 w 42971"/>
                <a:gd name="txT" fmla="*/ 0 h 26832"/>
                <a:gd name="txR" fmla="*/ 42971 w 42971"/>
                <a:gd name="txB" fmla="*/ 26832 h 2683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2971" h="26832" fill="none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</a:path>
                <a:path w="42971" h="26832" stroke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  <a:lnTo>
                    <a:pt x="21371" y="21600"/>
                  </a:lnTo>
                  <a:lnTo>
                    <a:pt x="-1" y="18465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0312" name="Line 95"/>
            <p:cNvSpPr/>
            <p:nvPr/>
          </p:nvSpPr>
          <p:spPr>
            <a:xfrm>
              <a:off x="4422" y="3282"/>
              <a:ext cx="0" cy="1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13" name="Line 96"/>
            <p:cNvSpPr/>
            <p:nvPr/>
          </p:nvSpPr>
          <p:spPr>
            <a:xfrm>
              <a:off x="4514" y="3280"/>
              <a:ext cx="0" cy="1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" name="Freeform 97"/>
            <p:cNvSpPr/>
            <p:nvPr/>
          </p:nvSpPr>
          <p:spPr bwMode="auto">
            <a:xfrm>
              <a:off x="4421" y="3285"/>
              <a:ext cx="91" cy="37"/>
            </a:xfrm>
            <a:custGeom>
              <a:avLst/>
              <a:gdLst>
                <a:gd name="T0" fmla="*/ 1 w 91"/>
                <a:gd name="T1" fmla="*/ 0 h 37"/>
                <a:gd name="T2" fmla="*/ 91 w 91"/>
                <a:gd name="T3" fmla="*/ 2 h 37"/>
                <a:gd name="T4" fmla="*/ 90 w 91"/>
                <a:gd name="T5" fmla="*/ 17 h 37"/>
                <a:gd name="T6" fmla="*/ 1 w 91"/>
                <a:gd name="T7" fmla="*/ 17 h 37"/>
                <a:gd name="T8" fmla="*/ 1 w 9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7">
                  <a:moveTo>
                    <a:pt x="1" y="0"/>
                  </a:moveTo>
                  <a:cubicBezTo>
                    <a:pt x="19" y="20"/>
                    <a:pt x="66" y="18"/>
                    <a:pt x="91" y="2"/>
                  </a:cubicBezTo>
                  <a:cubicBezTo>
                    <a:pt x="88" y="11"/>
                    <a:pt x="87" y="3"/>
                    <a:pt x="90" y="17"/>
                  </a:cubicBezTo>
                  <a:cubicBezTo>
                    <a:pt x="70" y="32"/>
                    <a:pt x="28" y="37"/>
                    <a:pt x="1" y="17"/>
                  </a:cubicBezTo>
                  <a:cubicBezTo>
                    <a:pt x="4" y="17"/>
                    <a:pt x="0" y="7"/>
                    <a:pt x="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315" name="Picture 98" descr="Lua do clea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3" y="2915"/>
              <a:ext cx="174" cy="3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39"/>
          <p:cNvGrpSpPr/>
          <p:nvPr/>
        </p:nvGrpSpPr>
        <p:grpSpPr>
          <a:xfrm>
            <a:off x="3971925" y="2865438"/>
            <a:ext cx="1212850" cy="1068387"/>
            <a:chOff x="4916" y="2869"/>
            <a:chExt cx="764" cy="918"/>
          </a:xfrm>
        </p:grpSpPr>
        <p:grpSp>
          <p:nvGrpSpPr>
            <p:cNvPr id="10254" name="AutoShape 40"/>
            <p:cNvGrpSpPr/>
            <p:nvPr/>
          </p:nvGrpSpPr>
          <p:grpSpPr>
            <a:xfrm>
              <a:off x="4955" y="2885"/>
              <a:ext cx="549" cy="841"/>
              <a:chOff x="2859024" y="4163568"/>
              <a:chExt cx="871728" cy="1304544"/>
            </a:xfrm>
          </p:grpSpPr>
          <p:pic>
            <p:nvPicPr>
              <p:cNvPr id="10293" name="AutoShape 4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9024" y="4163568"/>
                <a:ext cx="871728" cy="13045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94" name="Text Box 11"/>
              <p:cNvSpPr txBox="1"/>
              <p:nvPr/>
            </p:nvSpPr>
            <p:spPr>
              <a:xfrm rot="10800000">
                <a:off x="2860675" y="4301605"/>
                <a:ext cx="868363" cy="8874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rot="10800000" wrap="none" anchor="ctr" anchorCtr="0"/>
              <a:p>
                <a:pPr eaLnBrk="1" hangingPunct="1"/>
                <a:endParaRPr lang="vi-VN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0255" name="Oval 41"/>
            <p:cNvSpPr/>
            <p:nvPr/>
          </p:nvSpPr>
          <p:spPr>
            <a:xfrm>
              <a:off x="4916" y="2869"/>
              <a:ext cx="628" cy="230"/>
            </a:xfrm>
            <a:prstGeom prst="ellipse">
              <a:avLst/>
            </a:prstGeom>
            <a:noFill/>
            <a:ln w="9525" cap="flat" cmpd="sng">
              <a:solidFill>
                <a:srgbClr val="33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Oval 42"/>
            <p:cNvSpPr>
              <a:spLocks noChangeArrowheads="1"/>
            </p:cNvSpPr>
            <p:nvPr/>
          </p:nvSpPr>
          <p:spPr bwMode="auto">
            <a:xfrm>
              <a:off x="4953" y="2889"/>
              <a:ext cx="555" cy="20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66CCFF">
                    <a:alpha val="80000"/>
                  </a:srgb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C0C0C0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57" name="Oval 43"/>
            <p:cNvSpPr/>
            <p:nvPr/>
          </p:nvSpPr>
          <p:spPr>
            <a:xfrm>
              <a:off x="5006" y="3554"/>
              <a:ext cx="453" cy="165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0258" name="Arc 44"/>
            <p:cNvSpPr/>
            <p:nvPr/>
          </p:nvSpPr>
          <p:spPr>
            <a:xfrm>
              <a:off x="4976" y="3540"/>
              <a:ext cx="513" cy="98"/>
            </a:xfrm>
            <a:custGeom>
              <a:avLst/>
              <a:gdLst>
                <a:gd name="txL" fmla="*/ 0 w 43119"/>
                <a:gd name="txT" fmla="*/ 0 h 22815"/>
                <a:gd name="txR" fmla="*/ 43119 w 43119"/>
                <a:gd name="txB" fmla="*/ 22815 h 2281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3119" h="22815" fill="none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</a:path>
                <a:path w="43119" h="22815" stroke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0259" name="Oval 45"/>
            <p:cNvSpPr/>
            <p:nvPr/>
          </p:nvSpPr>
          <p:spPr>
            <a:xfrm>
              <a:off x="4958" y="3135"/>
              <a:ext cx="547" cy="202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 cap="flat" cmpd="sng">
              <a:solidFill>
                <a:srgbClr val="33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0260" name="Arc 46"/>
            <p:cNvSpPr/>
            <p:nvPr/>
          </p:nvSpPr>
          <p:spPr>
            <a:xfrm flipV="1">
              <a:off x="4958" y="3217"/>
              <a:ext cx="546" cy="119"/>
            </a:xfrm>
            <a:custGeom>
              <a:avLst/>
              <a:gdLst>
                <a:gd name="txL" fmla="*/ 0 w 43147"/>
                <a:gd name="txT" fmla="*/ 0 h 25386"/>
                <a:gd name="txR" fmla="*/ 43147 w 43147"/>
                <a:gd name="txB" fmla="*/ 25386 h 2538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3147" h="25386" fill="none">
                  <a:moveTo>
                    <a:pt x="334" y="25385"/>
                  </a:moveTo>
                  <a:cubicBezTo>
                    <a:pt x="111" y="24136"/>
                    <a:pt x="0" y="228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2945" y="-1"/>
                    <a:pt x="42356" y="8777"/>
                    <a:pt x="43147" y="20094"/>
                  </a:cubicBezTo>
                </a:path>
                <a:path w="43147" h="25386" stroke="0">
                  <a:moveTo>
                    <a:pt x="334" y="25385"/>
                  </a:moveTo>
                  <a:cubicBezTo>
                    <a:pt x="111" y="24136"/>
                    <a:pt x="0" y="228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2945" y="-1"/>
                    <a:pt x="42356" y="8777"/>
                    <a:pt x="43147" y="20094"/>
                  </a:cubicBezTo>
                  <a:lnTo>
                    <a:pt x="21600" y="21600"/>
                  </a:lnTo>
                  <a:lnTo>
                    <a:pt x="334" y="25385"/>
                  </a:lnTo>
                  <a:close/>
                </a:path>
              </a:pathLst>
            </a:custGeom>
            <a:noFill/>
            <a:ln w="9525" cap="flat" cmpd="sng">
              <a:solidFill>
                <a:srgbClr val="3399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0261" name="Freeform 47"/>
            <p:cNvSpPr/>
            <p:nvPr/>
          </p:nvSpPr>
          <p:spPr>
            <a:xfrm flipH="1">
              <a:off x="4931" y="2970"/>
              <a:ext cx="78" cy="700"/>
            </a:xfrm>
            <a:custGeom>
              <a:avLst/>
              <a:gdLst>
                <a:gd name="txL" fmla="*/ 0 w 114"/>
                <a:gd name="txT" fmla="*/ 0 h 688"/>
                <a:gd name="txR" fmla="*/ 114 w 114"/>
                <a:gd name="txB" fmla="*/ 688 h 688"/>
              </a:gdLst>
              <a:ahLst/>
              <a:cxnLst>
                <a:cxn ang="0">
                  <a:pos x="1" y="22"/>
                </a:cxn>
                <a:cxn ang="0">
                  <a:pos x="1" y="119"/>
                </a:cxn>
                <a:cxn ang="0">
                  <a:pos x="1" y="741"/>
                </a:cxn>
                <a:cxn ang="0">
                  <a:pos x="0" y="877"/>
                </a:cxn>
              </a:cxnLst>
              <a:rect l="txL" t="txT" r="txR" b="txB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 cap="flat" cmpd="sng">
              <a:solidFill>
                <a:srgbClr val="3399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0262" name="Freeform 48"/>
            <p:cNvSpPr/>
            <p:nvPr/>
          </p:nvSpPr>
          <p:spPr>
            <a:xfrm>
              <a:off x="5459" y="2962"/>
              <a:ext cx="78" cy="700"/>
            </a:xfrm>
            <a:custGeom>
              <a:avLst/>
              <a:gdLst>
                <a:gd name="txL" fmla="*/ 0 w 114"/>
                <a:gd name="txT" fmla="*/ 0 h 688"/>
                <a:gd name="txR" fmla="*/ 114 w 114"/>
                <a:gd name="txB" fmla="*/ 688 h 688"/>
              </a:gdLst>
              <a:ahLst/>
              <a:cxnLst>
                <a:cxn ang="0">
                  <a:pos x="1" y="22"/>
                </a:cxn>
                <a:cxn ang="0">
                  <a:pos x="1" y="119"/>
                </a:cxn>
                <a:cxn ang="0">
                  <a:pos x="1" y="741"/>
                </a:cxn>
                <a:cxn ang="0">
                  <a:pos x="0" y="877"/>
                </a:cxn>
              </a:cxnLst>
              <a:rect l="txL" t="txT" r="txR" b="txB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 cap="flat" cmpd="sng">
              <a:solidFill>
                <a:srgbClr val="3399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0263" name="Oval 49"/>
            <p:cNvSpPr/>
            <p:nvPr/>
          </p:nvSpPr>
          <p:spPr>
            <a:xfrm>
              <a:off x="5162" y="3385"/>
              <a:ext cx="173" cy="173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2F5E76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41" name="Freeform 50"/>
            <p:cNvSpPr/>
            <p:nvPr/>
          </p:nvSpPr>
          <p:spPr bwMode="auto">
            <a:xfrm>
              <a:off x="4958" y="3007"/>
              <a:ext cx="547" cy="780"/>
            </a:xfrm>
            <a:custGeom>
              <a:avLst/>
              <a:gdLst>
                <a:gd name="T0" fmla="*/ 0 w 547"/>
                <a:gd name="T1" fmla="*/ 0 h 780"/>
                <a:gd name="T2" fmla="*/ 547 w 547"/>
                <a:gd name="T3" fmla="*/ 0 h 780"/>
                <a:gd name="T4" fmla="*/ 547 w 547"/>
                <a:gd name="T5" fmla="*/ 639 h 780"/>
                <a:gd name="T6" fmla="*/ 0 w 547"/>
                <a:gd name="T7" fmla="*/ 639 h 780"/>
                <a:gd name="T8" fmla="*/ 0 w 547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780">
                  <a:moveTo>
                    <a:pt x="0" y="0"/>
                  </a:moveTo>
                  <a:cubicBezTo>
                    <a:pt x="27" y="132"/>
                    <a:pt x="530" y="137"/>
                    <a:pt x="547" y="0"/>
                  </a:cubicBezTo>
                  <a:cubicBezTo>
                    <a:pt x="547" y="319"/>
                    <a:pt x="546" y="417"/>
                    <a:pt x="547" y="639"/>
                  </a:cubicBezTo>
                  <a:cubicBezTo>
                    <a:pt x="483" y="780"/>
                    <a:pt x="33" y="750"/>
                    <a:pt x="0" y="639"/>
                  </a:cubicBezTo>
                  <a:cubicBezTo>
                    <a:pt x="0" y="639"/>
                    <a:pt x="0" y="333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6CCFF">
                    <a:alpha val="60001"/>
                  </a:srgbClr>
                </a:gs>
                <a:gs pos="50000">
                  <a:schemeClr val="bg1">
                    <a:alpha val="80000"/>
                  </a:schemeClr>
                </a:gs>
                <a:gs pos="100000">
                  <a:srgbClr val="66CCFF">
                    <a:alpha val="60001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267" name="Group 51"/>
            <p:cNvGrpSpPr/>
            <p:nvPr/>
          </p:nvGrpSpPr>
          <p:grpSpPr>
            <a:xfrm>
              <a:off x="5022" y="3078"/>
              <a:ext cx="658" cy="640"/>
              <a:chOff x="2458" y="2561"/>
              <a:chExt cx="658" cy="640"/>
            </a:xfrm>
          </p:grpSpPr>
          <p:sp>
            <p:nvSpPr>
              <p:cNvPr id="10270" name="Text Box 52"/>
              <p:cNvSpPr txBox="1"/>
              <p:nvPr/>
            </p:nvSpPr>
            <p:spPr>
              <a:xfrm>
                <a:off x="2738" y="3076"/>
                <a:ext cx="58" cy="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" b="1" dirty="0">
                    <a:solidFill>
                      <a:srgbClr val="CC0000"/>
                    </a:solidFill>
                    <a:latin typeface="Calibri" panose="020F0502020204030204" pitchFamily="34" charset="0"/>
                  </a:rPr>
                  <a:t>50</a:t>
                </a:r>
                <a:endParaRPr lang="en-US" altLang="en-US" sz="600" b="1" dirty="0">
                  <a:solidFill>
                    <a:srgbClr val="CC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271" name="Line 53"/>
              <p:cNvSpPr/>
              <p:nvPr/>
            </p:nvSpPr>
            <p:spPr>
              <a:xfrm>
                <a:off x="2643" y="2694"/>
                <a:ext cx="0" cy="507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72" name="Line 54"/>
              <p:cNvSpPr/>
              <p:nvPr/>
            </p:nvSpPr>
            <p:spPr>
              <a:xfrm>
                <a:off x="2645" y="3201"/>
                <a:ext cx="52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73" name="Line 55"/>
              <p:cNvSpPr/>
              <p:nvPr/>
            </p:nvSpPr>
            <p:spPr>
              <a:xfrm>
                <a:off x="2645" y="3010"/>
                <a:ext cx="52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74" name="Line 56"/>
              <p:cNvSpPr/>
              <p:nvPr/>
            </p:nvSpPr>
            <p:spPr>
              <a:xfrm>
                <a:off x="2648" y="2814"/>
                <a:ext cx="52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75" name="Line 57"/>
              <p:cNvSpPr/>
              <p:nvPr/>
            </p:nvSpPr>
            <p:spPr>
              <a:xfrm>
                <a:off x="2643" y="2880"/>
                <a:ext cx="29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76" name="Line 58"/>
              <p:cNvSpPr/>
              <p:nvPr/>
            </p:nvSpPr>
            <p:spPr>
              <a:xfrm>
                <a:off x="2643" y="2947"/>
                <a:ext cx="29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77" name="Line 59"/>
              <p:cNvSpPr/>
              <p:nvPr/>
            </p:nvSpPr>
            <p:spPr>
              <a:xfrm>
                <a:off x="2643" y="3075"/>
                <a:ext cx="29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78" name="Line 60"/>
              <p:cNvSpPr/>
              <p:nvPr/>
            </p:nvSpPr>
            <p:spPr>
              <a:xfrm>
                <a:off x="2643" y="3141"/>
                <a:ext cx="29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79" name="Line 61"/>
              <p:cNvSpPr/>
              <p:nvPr/>
            </p:nvSpPr>
            <p:spPr>
              <a:xfrm>
                <a:off x="2643" y="2843"/>
                <a:ext cx="29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80" name="Line 62"/>
              <p:cNvSpPr/>
              <p:nvPr/>
            </p:nvSpPr>
            <p:spPr>
              <a:xfrm>
                <a:off x="2643" y="2915"/>
                <a:ext cx="52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81" name="Line 63"/>
              <p:cNvSpPr/>
              <p:nvPr/>
            </p:nvSpPr>
            <p:spPr>
              <a:xfrm>
                <a:off x="2643" y="2978"/>
                <a:ext cx="29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82" name="Line 64"/>
              <p:cNvSpPr/>
              <p:nvPr/>
            </p:nvSpPr>
            <p:spPr>
              <a:xfrm>
                <a:off x="2643" y="3044"/>
                <a:ext cx="29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83" name="Line 65"/>
              <p:cNvSpPr/>
              <p:nvPr/>
            </p:nvSpPr>
            <p:spPr>
              <a:xfrm>
                <a:off x="2643" y="3107"/>
                <a:ext cx="52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84" name="Line 66"/>
              <p:cNvSpPr/>
              <p:nvPr/>
            </p:nvSpPr>
            <p:spPr>
              <a:xfrm>
                <a:off x="2643" y="3173"/>
                <a:ext cx="29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85" name="Text Box 67"/>
              <p:cNvSpPr txBox="1"/>
              <p:nvPr/>
            </p:nvSpPr>
            <p:spPr>
              <a:xfrm>
                <a:off x="2713" y="2980"/>
                <a:ext cx="86" cy="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" b="1" dirty="0">
                    <a:solidFill>
                      <a:srgbClr val="CC0000"/>
                    </a:solidFill>
                    <a:latin typeface="Calibri" panose="020F0502020204030204" pitchFamily="34" charset="0"/>
                  </a:rPr>
                  <a:t>100</a:t>
                </a:r>
                <a:endParaRPr lang="en-US" altLang="en-US" sz="600" b="1" dirty="0">
                  <a:solidFill>
                    <a:srgbClr val="CC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286" name="Text Box 68"/>
              <p:cNvSpPr txBox="1"/>
              <p:nvPr/>
            </p:nvSpPr>
            <p:spPr>
              <a:xfrm>
                <a:off x="2713" y="2893"/>
                <a:ext cx="86" cy="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" b="1" dirty="0">
                    <a:solidFill>
                      <a:srgbClr val="CC0000"/>
                    </a:solidFill>
                    <a:latin typeface="Calibri" panose="020F0502020204030204" pitchFamily="34" charset="0"/>
                  </a:rPr>
                  <a:t>150</a:t>
                </a:r>
                <a:endParaRPr lang="en-US" altLang="en-US" sz="600" b="1" dirty="0">
                  <a:solidFill>
                    <a:srgbClr val="CC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287" name="Text Box 69"/>
              <p:cNvSpPr txBox="1"/>
              <p:nvPr/>
            </p:nvSpPr>
            <p:spPr>
              <a:xfrm flipH="1">
                <a:off x="2458" y="2561"/>
                <a:ext cx="658" cy="6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" b="1" dirty="0">
                    <a:solidFill>
                      <a:srgbClr val="CC0000"/>
                    </a:solidFill>
                    <a:latin typeface="Calibri" panose="020F0502020204030204" pitchFamily="34" charset="0"/>
                  </a:rPr>
                  <a:t>200</a:t>
                </a:r>
                <a:endParaRPr lang="en-US" altLang="en-US" sz="600" b="1" dirty="0">
                  <a:solidFill>
                    <a:srgbClr val="CC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288" name="Text Box 70"/>
              <p:cNvSpPr txBox="1"/>
              <p:nvPr/>
            </p:nvSpPr>
            <p:spPr>
              <a:xfrm>
                <a:off x="2717" y="2630"/>
                <a:ext cx="115" cy="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" b="1" dirty="0">
                    <a:solidFill>
                      <a:srgbClr val="CC0000"/>
                    </a:solidFill>
                    <a:latin typeface="Calibri" panose="020F0502020204030204" pitchFamily="34" charset="0"/>
                  </a:rPr>
                  <a:t>Cm</a:t>
                </a:r>
                <a:r>
                  <a:rPr lang="en-US" altLang="en-US" sz="600" b="1" baseline="30000" dirty="0">
                    <a:solidFill>
                      <a:srgbClr val="CC0000"/>
                    </a:solidFill>
                    <a:latin typeface="Calibri" panose="020F0502020204030204" pitchFamily="34" charset="0"/>
                  </a:rPr>
                  <a:t>3</a:t>
                </a:r>
                <a:endParaRPr lang="en-US" altLang="en-US" sz="600" b="1" baseline="30000" dirty="0">
                  <a:solidFill>
                    <a:srgbClr val="CC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289" name="Line 71"/>
              <p:cNvSpPr/>
              <p:nvPr/>
            </p:nvSpPr>
            <p:spPr>
              <a:xfrm>
                <a:off x="2643" y="2748"/>
                <a:ext cx="29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90" name="Line 72"/>
              <p:cNvSpPr/>
              <p:nvPr/>
            </p:nvSpPr>
            <p:spPr>
              <a:xfrm>
                <a:off x="2643" y="2717"/>
                <a:ext cx="52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91" name="Line 73"/>
              <p:cNvSpPr/>
              <p:nvPr/>
            </p:nvSpPr>
            <p:spPr>
              <a:xfrm>
                <a:off x="2643" y="2783"/>
                <a:ext cx="29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92" name="Text Box 74"/>
              <p:cNvSpPr txBox="1"/>
              <p:nvPr/>
            </p:nvSpPr>
            <p:spPr>
              <a:xfrm>
                <a:off x="2713" y="2690"/>
                <a:ext cx="86" cy="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" b="1" dirty="0">
                    <a:solidFill>
                      <a:srgbClr val="CC0000"/>
                    </a:solidFill>
                    <a:latin typeface="Calibri" panose="020F0502020204030204" pitchFamily="34" charset="0"/>
                  </a:rPr>
                  <a:t>250</a:t>
                </a:r>
                <a:endParaRPr lang="en-US" altLang="en-US" sz="600" b="1" dirty="0">
                  <a:solidFill>
                    <a:srgbClr val="CC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0268" name="Arc 75"/>
            <p:cNvSpPr/>
            <p:nvPr/>
          </p:nvSpPr>
          <p:spPr>
            <a:xfrm flipV="1">
              <a:off x="4916" y="2959"/>
              <a:ext cx="628" cy="141"/>
            </a:xfrm>
            <a:custGeom>
              <a:avLst/>
              <a:gdLst>
                <a:gd name="txL" fmla="*/ 0 w 43200"/>
                <a:gd name="txT" fmla="*/ 0 h 26484"/>
                <a:gd name="txR" fmla="*/ 43200 w 43200"/>
                <a:gd name="txB" fmla="*/ 26484 h 2648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3200" h="26484" fill="none">
                  <a:moveTo>
                    <a:pt x="559" y="26483"/>
                  </a:moveTo>
                  <a:cubicBezTo>
                    <a:pt x="187" y="24882"/>
                    <a:pt x="0" y="2324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81"/>
                    <a:pt x="43026" y="24758"/>
                    <a:pt x="42682" y="26302"/>
                  </a:cubicBezTo>
                </a:path>
                <a:path w="43200" h="26484" stroke="0">
                  <a:moveTo>
                    <a:pt x="559" y="26483"/>
                  </a:moveTo>
                  <a:cubicBezTo>
                    <a:pt x="187" y="24882"/>
                    <a:pt x="0" y="2324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81"/>
                    <a:pt x="43026" y="24758"/>
                    <a:pt x="42682" y="26302"/>
                  </a:cubicBezTo>
                  <a:lnTo>
                    <a:pt x="21600" y="21600"/>
                  </a:lnTo>
                  <a:lnTo>
                    <a:pt x="559" y="26483"/>
                  </a:lnTo>
                  <a:close/>
                </a:path>
              </a:pathLst>
            </a:custGeom>
            <a:noFill/>
            <a:ln w="9525" cap="flat" cmpd="sng">
              <a:solidFill>
                <a:srgbClr val="3399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0269" name="Arc 76"/>
            <p:cNvSpPr/>
            <p:nvPr/>
          </p:nvSpPr>
          <p:spPr>
            <a:xfrm flipV="1">
              <a:off x="4973" y="3634"/>
              <a:ext cx="511" cy="91"/>
            </a:xfrm>
            <a:custGeom>
              <a:avLst/>
              <a:gdLst>
                <a:gd name="txL" fmla="*/ 0 w 43005"/>
                <a:gd name="txT" fmla="*/ 0 h 21600"/>
                <a:gd name="txR" fmla="*/ 43005 w 43005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3005" h="21600" fill="none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</a:path>
                <a:path w="43005" h="21600" stroke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 cap="flat" cmpd="sng">
              <a:solidFill>
                <a:srgbClr val="3399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pic>
        <p:nvPicPr>
          <p:cNvPr id="7174" name="Picture 2" descr="G:\Hình ảnh0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1371600"/>
            <a:ext cx="3429000" cy="3525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TextBox 68"/>
          <p:cNvSpPr txBox="1"/>
          <p:nvPr/>
        </p:nvSpPr>
        <p:spPr>
          <a:xfrm>
            <a:off x="2608263" y="4025900"/>
            <a:ext cx="1828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Đèn cồn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6" name="TextBox 69"/>
          <p:cNvSpPr txBox="1"/>
          <p:nvPr/>
        </p:nvSpPr>
        <p:spPr>
          <a:xfrm>
            <a:off x="3886200" y="4000500"/>
            <a:ext cx="158591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Cốc nước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7" name="TextBox 1"/>
          <p:cNvSpPr txBox="1"/>
          <p:nvPr/>
        </p:nvSpPr>
        <p:spPr>
          <a:xfrm>
            <a:off x="457200" y="2057400"/>
            <a:ext cx="4343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 Dụng cụ thí nghiệm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: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203" name="Picture 73" descr="C:\Users\Win7\Pictures\oex129635868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2800350"/>
            <a:ext cx="1879600" cy="1236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4" name="TextBox 1"/>
          <p:cNvSpPr txBox="1"/>
          <p:nvPr/>
        </p:nvSpPr>
        <p:spPr>
          <a:xfrm>
            <a:off x="392113" y="4198938"/>
            <a:ext cx="23034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bấm giây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2" name="TextBox 3">
            <a:hlinkClick r:id="rId7" action="ppaction://hlinksldjump"/>
          </p:cNvPr>
          <p:cNvSpPr txBox="1"/>
          <p:nvPr/>
        </p:nvSpPr>
        <p:spPr>
          <a:xfrm>
            <a:off x="0" y="-19050"/>
            <a:ext cx="9144000" cy="584200"/>
          </a:xfrm>
          <a:prstGeom prst="rect">
            <a:avLst/>
          </a:prstGeom>
          <a:blipFill rotWithShape="1">
            <a:blip r:embed="rId8"/>
          </a:blipFill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32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24: SỰ SÔI</a:t>
            </a:r>
            <a:endParaRPr lang="en-US" altLang="en-US" sz="3200" b="1" i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3" name="TextBox 73"/>
          <p:cNvSpPr txBox="1"/>
          <p:nvPr/>
        </p:nvSpPr>
        <p:spPr>
          <a:xfrm>
            <a:off x="9525" y="1123950"/>
            <a:ext cx="3876675" cy="52387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Thí nghiệm về sự sôi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8204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5" grpId="0"/>
      <p:bldP spid="7176" grpId="0"/>
      <p:bldP spid="71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5"/>
          <p:cNvSpPr txBox="1"/>
          <p:nvPr/>
        </p:nvSpPr>
        <p:spPr>
          <a:xfrm>
            <a:off x="381000" y="2419350"/>
            <a:ext cx="35052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 Thí nghiệm được bố trí như hình 24.5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8" descr="E:\Picture GA\H28.1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1119188"/>
            <a:ext cx="4114800" cy="3763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TextBox 4"/>
          <p:cNvSpPr txBox="1"/>
          <p:nvPr/>
        </p:nvSpPr>
        <p:spPr>
          <a:xfrm>
            <a:off x="1588" y="600075"/>
            <a:ext cx="3884612" cy="5238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Hiện tượng sôi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9" name="TextBox 4"/>
          <p:cNvSpPr txBox="1"/>
          <p:nvPr/>
        </p:nvSpPr>
        <p:spPr>
          <a:xfrm>
            <a:off x="211138" y="1657350"/>
            <a:ext cx="44323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1.Tiến 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thí nghiệm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Box 3">
            <a:hlinkClick r:id="rId4" action="ppaction://hlinksldjump"/>
          </p:cNvPr>
          <p:cNvSpPr txBox="1"/>
          <p:nvPr/>
        </p:nvSpPr>
        <p:spPr>
          <a:xfrm>
            <a:off x="0" y="-19050"/>
            <a:ext cx="9144000" cy="584200"/>
          </a:xfrm>
          <a:prstGeom prst="rect">
            <a:avLst/>
          </a:prstGeom>
          <a:blipFill rotWithShape="1">
            <a:blip r:embed="rId5"/>
          </a:blipFill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32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24: SỰ SÔI</a:t>
            </a:r>
            <a:endParaRPr lang="en-US" altLang="en-US" sz="3200" b="1" i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1" name="TextBox 8"/>
          <p:cNvSpPr txBox="1"/>
          <p:nvPr/>
        </p:nvSpPr>
        <p:spPr>
          <a:xfrm>
            <a:off x="9525" y="1123950"/>
            <a:ext cx="3876675" cy="5238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Thí nghiệm về sự sôi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Text Box 3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endParaRPr lang="en-US" altLang="en-US" sz="3600" b="1" dirty="0"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2291" name="AutoShape 151"/>
          <p:cNvSpPr/>
          <p:nvPr/>
        </p:nvSpPr>
        <p:spPr>
          <a:xfrm>
            <a:off x="5153025" y="4887913"/>
            <a:ext cx="403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dirty="0">
              <a:latin typeface="Calibri" panose="020F0502020204030204" pitchFamily="34" charset="0"/>
            </a:endParaRPr>
          </a:p>
        </p:txBody>
      </p:sp>
      <p:sp>
        <p:nvSpPr>
          <p:cNvPr id="12292" name="Line 152"/>
          <p:cNvSpPr/>
          <p:nvPr/>
        </p:nvSpPr>
        <p:spPr>
          <a:xfrm flipH="1">
            <a:off x="8810625" y="0"/>
            <a:ext cx="28575" cy="4924425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3" name="AutoShape 153"/>
          <p:cNvSpPr/>
          <p:nvPr/>
        </p:nvSpPr>
        <p:spPr>
          <a:xfrm>
            <a:off x="7759700" y="4043363"/>
            <a:ext cx="609600" cy="57150"/>
          </a:xfrm>
          <a:custGeom>
            <a:avLst/>
            <a:gdLst>
              <a:gd name="txL" fmla="*/ 3163 w 21600"/>
              <a:gd name="txT" fmla="*/ 3163 h 21600"/>
              <a:gd name="txR" fmla="*/ 18437 w 21600"/>
              <a:gd name="txB" fmla="*/ 18437 h 2160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2294" name="AutoShape 154"/>
          <p:cNvSpPr/>
          <p:nvPr/>
        </p:nvSpPr>
        <p:spPr>
          <a:xfrm>
            <a:off x="8235950" y="4043363"/>
            <a:ext cx="762000" cy="57150"/>
          </a:xfrm>
          <a:prstGeom prst="leftArrow">
            <a:avLst>
              <a:gd name="adj1" fmla="val 50000"/>
              <a:gd name="adj2" fmla="val 27080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dirty="0">
              <a:latin typeface="Calibri" panose="020F0502020204030204" pitchFamily="34" charset="0"/>
            </a:endParaRPr>
          </a:p>
        </p:txBody>
      </p:sp>
      <p:grpSp>
        <p:nvGrpSpPr>
          <p:cNvPr id="2" name="Group 155"/>
          <p:cNvGrpSpPr/>
          <p:nvPr/>
        </p:nvGrpSpPr>
        <p:grpSpPr>
          <a:xfrm>
            <a:off x="7621588" y="3929063"/>
            <a:ext cx="749300" cy="985837"/>
            <a:chOff x="4236" y="2913"/>
            <a:chExt cx="472" cy="828"/>
          </a:xfrm>
        </p:grpSpPr>
        <p:sp>
          <p:nvSpPr>
            <p:cNvPr id="12451" name="Oval 156"/>
            <p:cNvSpPr/>
            <p:nvPr/>
          </p:nvSpPr>
          <p:spPr>
            <a:xfrm>
              <a:off x="4241" y="3393"/>
              <a:ext cx="462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452" name="AutoShape 157"/>
            <p:cNvSpPr/>
            <p:nvPr/>
          </p:nvSpPr>
          <p:spPr>
            <a:xfrm>
              <a:off x="4405" y="3281"/>
              <a:ext cx="127" cy="144"/>
            </a:xfrm>
            <a:prstGeom prst="can">
              <a:avLst>
                <a:gd name="adj" fmla="val 47241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453" name="Oval 158"/>
            <p:cNvSpPr/>
            <p:nvPr/>
          </p:nvSpPr>
          <p:spPr>
            <a:xfrm>
              <a:off x="4328" y="3616"/>
              <a:ext cx="298" cy="123"/>
            </a:xfrm>
            <a:prstGeom prst="ellipse">
              <a:avLst/>
            </a:prstGeom>
            <a:solidFill>
              <a:srgbClr val="3399FF">
                <a:alpha val="45097"/>
              </a:srgbClr>
            </a:solidFill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454" name="Oval 159"/>
            <p:cNvSpPr/>
            <p:nvPr/>
          </p:nvSpPr>
          <p:spPr>
            <a:xfrm>
              <a:off x="4241" y="3470"/>
              <a:ext cx="462" cy="174"/>
            </a:xfrm>
            <a:prstGeom prst="ellipse">
              <a:avLst/>
            </a:prstGeom>
            <a:solidFill>
              <a:srgbClr val="FFCC00">
                <a:alpha val="30196"/>
              </a:srgbClr>
            </a:solidFill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455" name="Freeform 160"/>
            <p:cNvSpPr/>
            <p:nvPr/>
          </p:nvSpPr>
          <p:spPr>
            <a:xfrm flipH="1">
              <a:off x="4532" y="3344"/>
              <a:ext cx="47" cy="92"/>
            </a:xfrm>
            <a:custGeom>
              <a:avLst/>
              <a:gdLst>
                <a:gd name="txL" fmla="*/ 0 w 48"/>
                <a:gd name="txT" fmla="*/ 0 h 144"/>
                <a:gd name="txR" fmla="*/ 48 w 48"/>
                <a:gd name="txB" fmla="*/ 144 h 144"/>
              </a:gdLst>
              <a:ahLst/>
              <a:cxnLst>
                <a:cxn ang="0">
                  <a:pos x="33" y="0"/>
                </a:cxn>
                <a:cxn ang="0">
                  <a:pos x="33" y="1"/>
                </a:cxn>
                <a:cxn ang="0">
                  <a:pos x="0" y="1"/>
                </a:cxn>
              </a:cxnLst>
              <a:rect l="txL" t="txT" r="txR" b="txB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 cap="flat" cmpd="sng">
              <a:solidFill>
                <a:srgbClr val="33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2456" name="Freeform 161"/>
            <p:cNvSpPr/>
            <p:nvPr/>
          </p:nvSpPr>
          <p:spPr>
            <a:xfrm>
              <a:off x="4356" y="3345"/>
              <a:ext cx="47" cy="92"/>
            </a:xfrm>
            <a:custGeom>
              <a:avLst/>
              <a:gdLst>
                <a:gd name="txL" fmla="*/ 0 w 48"/>
                <a:gd name="txT" fmla="*/ 0 h 144"/>
                <a:gd name="txR" fmla="*/ 48 w 48"/>
                <a:gd name="txB" fmla="*/ 144 h 144"/>
              </a:gdLst>
              <a:ahLst/>
              <a:cxnLst>
                <a:cxn ang="0">
                  <a:pos x="33" y="0"/>
                </a:cxn>
                <a:cxn ang="0">
                  <a:pos x="33" y="1"/>
                </a:cxn>
                <a:cxn ang="0">
                  <a:pos x="0" y="1"/>
                </a:cxn>
              </a:cxnLst>
              <a:rect l="txL" t="txT" r="txR" b="txB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 cap="flat" cmpd="sng">
              <a:solidFill>
                <a:srgbClr val="33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2457" name="AutoShape 162"/>
            <p:cNvSpPr/>
            <p:nvPr/>
          </p:nvSpPr>
          <p:spPr>
            <a:xfrm rot="-5400000" flipV="1">
              <a:off x="4376" y="3409"/>
              <a:ext cx="192" cy="472"/>
            </a:xfrm>
            <a:prstGeom prst="moon">
              <a:avLst>
                <a:gd name="adj" fmla="val 50833"/>
              </a:avLst>
            </a:prstGeom>
            <a:solidFill>
              <a:srgbClr val="FFCC00">
                <a:alpha val="30196"/>
              </a:srgbClr>
            </a:solidFill>
            <a:ln w="9525">
              <a:noFill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458" name="Freeform 163"/>
            <p:cNvSpPr/>
            <p:nvPr/>
          </p:nvSpPr>
          <p:spPr>
            <a:xfrm>
              <a:off x="4371" y="3357"/>
              <a:ext cx="231" cy="370"/>
            </a:xfrm>
            <a:custGeom>
              <a:avLst/>
              <a:gdLst>
                <a:gd name="txL" fmla="*/ 0 w 288"/>
                <a:gd name="txT" fmla="*/ 0 h 462"/>
                <a:gd name="txR" fmla="*/ 288 w 288"/>
                <a:gd name="txB" fmla="*/ 462 h 462"/>
              </a:gdLst>
              <a:ahLst/>
              <a:cxnLst>
                <a:cxn ang="0">
                  <a:pos x="4" y="0"/>
                </a:cxn>
                <a:cxn ang="0">
                  <a:pos x="5" y="4"/>
                </a:cxn>
                <a:cxn ang="0">
                  <a:pos x="6" y="7"/>
                </a:cxn>
                <a:cxn ang="0">
                  <a:pos x="10" y="12"/>
                </a:cxn>
                <a:cxn ang="0">
                  <a:pos x="4" y="15"/>
                </a:cxn>
                <a:cxn ang="0">
                  <a:pos x="2" y="14"/>
                </a:cxn>
              </a:cxnLst>
              <a:rect l="txL" t="txT" r="txR" b="txB"/>
              <a:pathLst>
                <a:path w="288" h="462">
                  <a:moveTo>
                    <a:pt x="114" y="0"/>
                  </a:moveTo>
                  <a:cubicBezTo>
                    <a:pt x="116" y="16"/>
                    <a:pt x="120" y="62"/>
                    <a:pt x="126" y="96"/>
                  </a:cubicBezTo>
                  <a:cubicBezTo>
                    <a:pt x="132" y="130"/>
                    <a:pt x="125" y="161"/>
                    <a:pt x="150" y="204"/>
                  </a:cubicBezTo>
                  <a:cubicBezTo>
                    <a:pt x="210" y="294"/>
                    <a:pt x="264" y="252"/>
                    <a:pt x="276" y="354"/>
                  </a:cubicBezTo>
                  <a:cubicBezTo>
                    <a:pt x="288" y="456"/>
                    <a:pt x="152" y="439"/>
                    <a:pt x="108" y="438"/>
                  </a:cubicBezTo>
                  <a:cubicBezTo>
                    <a:pt x="0" y="462"/>
                    <a:pt x="37" y="386"/>
                    <a:pt x="18" y="372"/>
                  </a:cubicBezTo>
                </a:path>
              </a:pathLst>
            </a:custGeom>
            <a:noFill/>
            <a:ln w="28575" cap="flat" cmpd="sng">
              <a:solidFill>
                <a:schemeClr val="bg2">
                  <a:alpha val="3019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0884" name="Arc 164"/>
            <p:cNvSpPr/>
            <p:nvPr/>
          </p:nvSpPr>
          <p:spPr bwMode="auto">
            <a:xfrm flipV="1">
              <a:off x="4378" y="3309"/>
              <a:ext cx="184" cy="5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7 w 43200"/>
                <a:gd name="T1" fmla="*/ 23644 h 23644"/>
                <a:gd name="T2" fmla="*/ 43152 w 43200"/>
                <a:gd name="T3" fmla="*/ 23045 h 23644"/>
                <a:gd name="T4" fmla="*/ 21600 w 43200"/>
                <a:gd name="T5" fmla="*/ 21600 h 2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66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460" name="Arc 165"/>
            <p:cNvSpPr/>
            <p:nvPr/>
          </p:nvSpPr>
          <p:spPr>
            <a:xfrm flipV="1">
              <a:off x="4380" y="3288"/>
              <a:ext cx="184" cy="50"/>
            </a:xfrm>
            <a:custGeom>
              <a:avLst/>
              <a:gdLst>
                <a:gd name="txL" fmla="*/ 0 w 43200"/>
                <a:gd name="txT" fmla="*/ 0 h 23644"/>
                <a:gd name="txR" fmla="*/ 43200 w 43200"/>
                <a:gd name="txB" fmla="*/ 23644 h 2364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3200" h="23644" fill="none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lnTo>
                    <a:pt x="96" y="2364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461" name="Oval 166"/>
            <p:cNvSpPr/>
            <p:nvPr/>
          </p:nvSpPr>
          <p:spPr>
            <a:xfrm>
              <a:off x="4394" y="3258"/>
              <a:ext cx="149" cy="7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462" name="Arc 167"/>
            <p:cNvSpPr/>
            <p:nvPr/>
          </p:nvSpPr>
          <p:spPr>
            <a:xfrm flipV="1">
              <a:off x="4379" y="3250"/>
              <a:ext cx="184" cy="92"/>
            </a:xfrm>
            <a:custGeom>
              <a:avLst/>
              <a:gdLst>
                <a:gd name="txL" fmla="*/ 0 w 43200"/>
                <a:gd name="txT" fmla="*/ 0 h 42883"/>
                <a:gd name="txR" fmla="*/ 43200 w 43200"/>
                <a:gd name="txB" fmla="*/ 42883 h 4288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3200" h="42883" fill="none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</a:path>
                <a:path w="43200" h="42883" stroke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  <a:lnTo>
                    <a:pt x="21600" y="21600"/>
                  </a:lnTo>
                  <a:lnTo>
                    <a:pt x="17618" y="42829"/>
                  </a:lnTo>
                  <a:close/>
                </a:path>
              </a:pathLst>
            </a:custGeom>
            <a:noFill/>
            <a:ln w="9525" cap="flat" cmpd="sng">
              <a:solidFill>
                <a:srgbClr val="00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2463" name="Arc 168"/>
            <p:cNvSpPr/>
            <p:nvPr/>
          </p:nvSpPr>
          <p:spPr>
            <a:xfrm flipV="1">
              <a:off x="4393" y="3254"/>
              <a:ext cx="150" cy="75"/>
            </a:xfrm>
            <a:custGeom>
              <a:avLst/>
              <a:gdLst>
                <a:gd name="txL" fmla="*/ 0 w 43200"/>
                <a:gd name="txT" fmla="*/ 0 h 43085"/>
                <a:gd name="txR" fmla="*/ 43200 w 43200"/>
                <a:gd name="txB" fmla="*/ 43085 h 4308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3200" h="43085" fill="none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</a:path>
                <a:path w="43200" h="43085" stroke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  <a:lnTo>
                    <a:pt x="21600" y="21600"/>
                  </a:lnTo>
                  <a:lnTo>
                    <a:pt x="19377" y="43085"/>
                  </a:lnTo>
                  <a:close/>
                </a:path>
              </a:pathLst>
            </a:custGeom>
            <a:noFill/>
            <a:ln w="9525" cap="flat" cmpd="sng">
              <a:solidFill>
                <a:srgbClr val="00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2464" name="Arc 169"/>
            <p:cNvSpPr/>
            <p:nvPr/>
          </p:nvSpPr>
          <p:spPr>
            <a:xfrm flipV="1">
              <a:off x="4423" y="3258"/>
              <a:ext cx="92" cy="40"/>
            </a:xfrm>
            <a:custGeom>
              <a:avLst/>
              <a:gdLst>
                <a:gd name="txL" fmla="*/ 0 w 43200"/>
                <a:gd name="txT" fmla="*/ 0 h 41744"/>
                <a:gd name="txR" fmla="*/ 43200 w 43200"/>
                <a:gd name="txB" fmla="*/ 41744 h 4174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3200" h="41744" fill="none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</a:path>
                <a:path w="43200" h="41744" stroke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  <a:lnTo>
                    <a:pt x="21600" y="21600"/>
                  </a:lnTo>
                  <a:lnTo>
                    <a:pt x="7745" y="3817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2465" name="Arc 170"/>
            <p:cNvSpPr/>
            <p:nvPr/>
          </p:nvSpPr>
          <p:spPr>
            <a:xfrm flipV="1">
              <a:off x="4438" y="3265"/>
              <a:ext cx="58" cy="23"/>
            </a:xfrm>
            <a:custGeom>
              <a:avLst/>
              <a:gdLst>
                <a:gd name="txL" fmla="*/ 0 w 43200"/>
                <a:gd name="txT" fmla="*/ 0 h 35592"/>
                <a:gd name="txR" fmla="*/ 43200 w 43200"/>
                <a:gd name="txB" fmla="*/ 35592 h 3559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3200" h="35592" fill="none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</a:path>
                <a:path w="43200" h="35592" stroke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  <a:lnTo>
                    <a:pt x="21600" y="21600"/>
                  </a:lnTo>
                  <a:lnTo>
                    <a:pt x="3295" y="3306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2466" name="AutoShape 171"/>
            <p:cNvSpPr/>
            <p:nvPr/>
          </p:nvSpPr>
          <p:spPr>
            <a:xfrm flipV="1">
              <a:off x="4420" y="3247"/>
              <a:ext cx="92" cy="4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945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3286" y="7650"/>
                  </a:moveTo>
                  <a:cubicBezTo>
                    <a:pt x="4555" y="4622"/>
                    <a:pt x="7517" y="2652"/>
                    <a:pt x="10800" y="2653"/>
                  </a:cubicBezTo>
                  <a:cubicBezTo>
                    <a:pt x="14082" y="2653"/>
                    <a:pt x="17044" y="4622"/>
                    <a:pt x="18313" y="7650"/>
                  </a:cubicBezTo>
                  <a:lnTo>
                    <a:pt x="20760" y="6624"/>
                  </a:lnTo>
                  <a:cubicBezTo>
                    <a:pt x="19077" y="2611"/>
                    <a:pt x="15151" y="-1"/>
                    <a:pt x="10799" y="0"/>
                  </a:cubicBezTo>
                  <a:cubicBezTo>
                    <a:pt x="6448" y="0"/>
                    <a:pt x="2522" y="2611"/>
                    <a:pt x="839" y="6624"/>
                  </a:cubicBezTo>
                  <a:lnTo>
                    <a:pt x="3286" y="765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467" name="Arc 172"/>
            <p:cNvSpPr/>
            <p:nvPr/>
          </p:nvSpPr>
          <p:spPr>
            <a:xfrm flipV="1">
              <a:off x="4422" y="3292"/>
              <a:ext cx="92" cy="26"/>
            </a:xfrm>
            <a:custGeom>
              <a:avLst/>
              <a:gdLst>
                <a:gd name="txL" fmla="*/ 0 w 42971"/>
                <a:gd name="txT" fmla="*/ 0 h 26832"/>
                <a:gd name="txR" fmla="*/ 42971 w 42971"/>
                <a:gd name="txB" fmla="*/ 26832 h 2683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2971" h="26832" fill="none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</a:path>
                <a:path w="42971" h="26832" stroke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  <a:lnTo>
                    <a:pt x="21371" y="21600"/>
                  </a:lnTo>
                  <a:lnTo>
                    <a:pt x="-1" y="18465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2468" name="Line 173"/>
            <p:cNvSpPr/>
            <p:nvPr/>
          </p:nvSpPr>
          <p:spPr>
            <a:xfrm>
              <a:off x="4422" y="3282"/>
              <a:ext cx="0" cy="1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469" name="Line 174"/>
            <p:cNvSpPr/>
            <p:nvPr/>
          </p:nvSpPr>
          <p:spPr>
            <a:xfrm>
              <a:off x="4514" y="3280"/>
              <a:ext cx="0" cy="1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95" name="Freeform 175"/>
            <p:cNvSpPr/>
            <p:nvPr/>
          </p:nvSpPr>
          <p:spPr bwMode="auto">
            <a:xfrm>
              <a:off x="4421" y="3285"/>
              <a:ext cx="91" cy="37"/>
            </a:xfrm>
            <a:custGeom>
              <a:avLst/>
              <a:gdLst>
                <a:gd name="T0" fmla="*/ 1 w 91"/>
                <a:gd name="T1" fmla="*/ 0 h 37"/>
                <a:gd name="T2" fmla="*/ 91 w 91"/>
                <a:gd name="T3" fmla="*/ 2 h 37"/>
                <a:gd name="T4" fmla="*/ 90 w 91"/>
                <a:gd name="T5" fmla="*/ 17 h 37"/>
                <a:gd name="T6" fmla="*/ 1 w 91"/>
                <a:gd name="T7" fmla="*/ 17 h 37"/>
                <a:gd name="T8" fmla="*/ 1 w 9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7">
                  <a:moveTo>
                    <a:pt x="1" y="0"/>
                  </a:moveTo>
                  <a:cubicBezTo>
                    <a:pt x="19" y="20"/>
                    <a:pt x="66" y="18"/>
                    <a:pt x="91" y="2"/>
                  </a:cubicBezTo>
                  <a:cubicBezTo>
                    <a:pt x="88" y="11"/>
                    <a:pt x="87" y="3"/>
                    <a:pt x="90" y="17"/>
                  </a:cubicBezTo>
                  <a:cubicBezTo>
                    <a:pt x="70" y="32"/>
                    <a:pt x="28" y="37"/>
                    <a:pt x="1" y="17"/>
                  </a:cubicBezTo>
                  <a:cubicBezTo>
                    <a:pt x="4" y="17"/>
                    <a:pt x="0" y="7"/>
                    <a:pt x="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2471" name="Picture 176" descr="Lua do clea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83" y="2913"/>
              <a:ext cx="174" cy="3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2296" name="Group 177"/>
          <p:cNvGrpSpPr/>
          <p:nvPr/>
        </p:nvGrpSpPr>
        <p:grpSpPr>
          <a:xfrm>
            <a:off x="7478713" y="3071813"/>
            <a:ext cx="996950" cy="1093787"/>
            <a:chOff x="4916" y="2869"/>
            <a:chExt cx="628" cy="918"/>
          </a:xfrm>
        </p:grpSpPr>
        <p:sp>
          <p:nvSpPr>
            <p:cNvPr id="30898" name="AutoShape 178"/>
            <p:cNvSpPr>
              <a:spLocks noChangeArrowheads="1"/>
            </p:cNvSpPr>
            <p:nvPr/>
          </p:nvSpPr>
          <p:spPr bwMode="auto">
            <a:xfrm flipV="1">
              <a:off x="4956" y="2884"/>
              <a:ext cx="547" cy="843"/>
            </a:xfrm>
            <a:prstGeom prst="can">
              <a:avLst>
                <a:gd name="adj" fmla="val 32271"/>
              </a:avLst>
            </a:prstGeom>
            <a:gradFill rotWithShape="1">
              <a:gsLst>
                <a:gs pos="0">
                  <a:srgbClr val="66CCFF">
                    <a:alpha val="80000"/>
                  </a:srgbClr>
                </a:gs>
                <a:gs pos="50000">
                  <a:srgbClr val="FFFFFF"/>
                </a:gs>
                <a:gs pos="100000">
                  <a:srgbClr val="66CCFF">
                    <a:alpha val="8000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413" name="Oval 179"/>
            <p:cNvSpPr/>
            <p:nvPr/>
          </p:nvSpPr>
          <p:spPr>
            <a:xfrm>
              <a:off x="4916" y="2869"/>
              <a:ext cx="628" cy="230"/>
            </a:xfrm>
            <a:prstGeom prst="ellipse">
              <a:avLst/>
            </a:prstGeom>
            <a:noFill/>
            <a:ln w="9525" cap="flat" cmpd="sng">
              <a:solidFill>
                <a:srgbClr val="33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0900" name="Oval 180"/>
            <p:cNvSpPr>
              <a:spLocks noChangeArrowheads="1"/>
            </p:cNvSpPr>
            <p:nvPr/>
          </p:nvSpPr>
          <p:spPr bwMode="auto">
            <a:xfrm>
              <a:off x="4953" y="2890"/>
              <a:ext cx="555" cy="20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66CCFF">
                    <a:alpha val="80000"/>
                  </a:srgb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C0C0C0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415" name="Oval 181"/>
            <p:cNvSpPr/>
            <p:nvPr/>
          </p:nvSpPr>
          <p:spPr>
            <a:xfrm>
              <a:off x="5006" y="3554"/>
              <a:ext cx="453" cy="165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416" name="Arc 182"/>
            <p:cNvSpPr/>
            <p:nvPr/>
          </p:nvSpPr>
          <p:spPr>
            <a:xfrm>
              <a:off x="4976" y="3540"/>
              <a:ext cx="513" cy="98"/>
            </a:xfrm>
            <a:custGeom>
              <a:avLst/>
              <a:gdLst>
                <a:gd name="txL" fmla="*/ 0 w 43119"/>
                <a:gd name="txT" fmla="*/ 0 h 22815"/>
                <a:gd name="txR" fmla="*/ 43119 w 43119"/>
                <a:gd name="txB" fmla="*/ 22815 h 2281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3119" h="22815" fill="none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</a:path>
                <a:path w="43119" h="22815" stroke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2417" name="Oval 183"/>
            <p:cNvSpPr/>
            <p:nvPr/>
          </p:nvSpPr>
          <p:spPr>
            <a:xfrm>
              <a:off x="4958" y="3135"/>
              <a:ext cx="547" cy="202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 cap="flat" cmpd="sng">
              <a:solidFill>
                <a:srgbClr val="33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418" name="Arc 184"/>
            <p:cNvSpPr/>
            <p:nvPr/>
          </p:nvSpPr>
          <p:spPr>
            <a:xfrm flipV="1">
              <a:off x="4958" y="3217"/>
              <a:ext cx="546" cy="119"/>
            </a:xfrm>
            <a:custGeom>
              <a:avLst/>
              <a:gdLst>
                <a:gd name="txL" fmla="*/ 0 w 43147"/>
                <a:gd name="txT" fmla="*/ 0 h 25386"/>
                <a:gd name="txR" fmla="*/ 43147 w 43147"/>
                <a:gd name="txB" fmla="*/ 25386 h 2538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3147" h="25386" fill="none">
                  <a:moveTo>
                    <a:pt x="334" y="25385"/>
                  </a:moveTo>
                  <a:cubicBezTo>
                    <a:pt x="111" y="24136"/>
                    <a:pt x="0" y="228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2945" y="-1"/>
                    <a:pt x="42356" y="8777"/>
                    <a:pt x="43147" y="20094"/>
                  </a:cubicBezTo>
                </a:path>
                <a:path w="43147" h="25386" stroke="0">
                  <a:moveTo>
                    <a:pt x="334" y="25385"/>
                  </a:moveTo>
                  <a:cubicBezTo>
                    <a:pt x="111" y="24136"/>
                    <a:pt x="0" y="228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2945" y="-1"/>
                    <a:pt x="42356" y="8777"/>
                    <a:pt x="43147" y="20094"/>
                  </a:cubicBezTo>
                  <a:lnTo>
                    <a:pt x="21600" y="21600"/>
                  </a:lnTo>
                  <a:lnTo>
                    <a:pt x="334" y="25385"/>
                  </a:lnTo>
                  <a:close/>
                </a:path>
              </a:pathLst>
            </a:custGeom>
            <a:noFill/>
            <a:ln w="9525" cap="flat" cmpd="sng">
              <a:solidFill>
                <a:srgbClr val="3399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2419" name="Freeform 185"/>
            <p:cNvSpPr/>
            <p:nvPr/>
          </p:nvSpPr>
          <p:spPr>
            <a:xfrm flipH="1">
              <a:off x="4931" y="2970"/>
              <a:ext cx="78" cy="700"/>
            </a:xfrm>
            <a:custGeom>
              <a:avLst/>
              <a:gdLst>
                <a:gd name="txL" fmla="*/ 0 w 114"/>
                <a:gd name="txT" fmla="*/ 0 h 688"/>
                <a:gd name="txR" fmla="*/ 114 w 114"/>
                <a:gd name="txB" fmla="*/ 688 h 688"/>
              </a:gdLst>
              <a:ahLst/>
              <a:cxnLst>
                <a:cxn ang="0">
                  <a:pos x="1" y="22"/>
                </a:cxn>
                <a:cxn ang="0">
                  <a:pos x="1" y="121"/>
                </a:cxn>
                <a:cxn ang="0">
                  <a:pos x="1" y="754"/>
                </a:cxn>
                <a:cxn ang="0">
                  <a:pos x="0" y="892"/>
                </a:cxn>
              </a:cxnLst>
              <a:rect l="txL" t="txT" r="txR" b="txB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 cap="flat" cmpd="sng">
              <a:solidFill>
                <a:srgbClr val="3399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2420" name="Freeform 186"/>
            <p:cNvSpPr/>
            <p:nvPr/>
          </p:nvSpPr>
          <p:spPr>
            <a:xfrm>
              <a:off x="5459" y="2962"/>
              <a:ext cx="78" cy="700"/>
            </a:xfrm>
            <a:custGeom>
              <a:avLst/>
              <a:gdLst>
                <a:gd name="txL" fmla="*/ 0 w 114"/>
                <a:gd name="txT" fmla="*/ 0 h 688"/>
                <a:gd name="txR" fmla="*/ 114 w 114"/>
                <a:gd name="txB" fmla="*/ 688 h 688"/>
              </a:gdLst>
              <a:ahLst/>
              <a:cxnLst>
                <a:cxn ang="0">
                  <a:pos x="1" y="22"/>
                </a:cxn>
                <a:cxn ang="0">
                  <a:pos x="1" y="121"/>
                </a:cxn>
                <a:cxn ang="0">
                  <a:pos x="1" y="754"/>
                </a:cxn>
                <a:cxn ang="0">
                  <a:pos x="0" y="892"/>
                </a:cxn>
              </a:cxnLst>
              <a:rect l="txL" t="txT" r="txR" b="txB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 cap="flat" cmpd="sng">
              <a:solidFill>
                <a:srgbClr val="3399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2421" name="Oval 187"/>
            <p:cNvSpPr/>
            <p:nvPr/>
          </p:nvSpPr>
          <p:spPr>
            <a:xfrm>
              <a:off x="5162" y="3385"/>
              <a:ext cx="173" cy="173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2F5E76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0908" name="Freeform 188"/>
            <p:cNvSpPr/>
            <p:nvPr/>
          </p:nvSpPr>
          <p:spPr bwMode="auto">
            <a:xfrm>
              <a:off x="4958" y="3007"/>
              <a:ext cx="547" cy="780"/>
            </a:xfrm>
            <a:custGeom>
              <a:avLst/>
              <a:gdLst>
                <a:gd name="T0" fmla="*/ 0 w 547"/>
                <a:gd name="T1" fmla="*/ 0 h 780"/>
                <a:gd name="T2" fmla="*/ 547 w 547"/>
                <a:gd name="T3" fmla="*/ 0 h 780"/>
                <a:gd name="T4" fmla="*/ 547 w 547"/>
                <a:gd name="T5" fmla="*/ 639 h 780"/>
                <a:gd name="T6" fmla="*/ 0 w 547"/>
                <a:gd name="T7" fmla="*/ 639 h 780"/>
                <a:gd name="T8" fmla="*/ 0 w 547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780">
                  <a:moveTo>
                    <a:pt x="0" y="0"/>
                  </a:moveTo>
                  <a:cubicBezTo>
                    <a:pt x="27" y="132"/>
                    <a:pt x="530" y="137"/>
                    <a:pt x="547" y="0"/>
                  </a:cubicBezTo>
                  <a:cubicBezTo>
                    <a:pt x="547" y="319"/>
                    <a:pt x="546" y="417"/>
                    <a:pt x="547" y="639"/>
                  </a:cubicBezTo>
                  <a:cubicBezTo>
                    <a:pt x="483" y="780"/>
                    <a:pt x="33" y="750"/>
                    <a:pt x="0" y="639"/>
                  </a:cubicBezTo>
                  <a:cubicBezTo>
                    <a:pt x="0" y="639"/>
                    <a:pt x="0" y="333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6CCFF">
                    <a:alpha val="60001"/>
                  </a:srgbClr>
                </a:gs>
                <a:gs pos="50000">
                  <a:schemeClr val="bg1">
                    <a:alpha val="80000"/>
                  </a:schemeClr>
                </a:gs>
                <a:gs pos="100000">
                  <a:srgbClr val="66CCFF">
                    <a:alpha val="60001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425" name="Group 189"/>
            <p:cNvGrpSpPr/>
            <p:nvPr/>
          </p:nvGrpSpPr>
          <p:grpSpPr>
            <a:xfrm>
              <a:off x="5207" y="3147"/>
              <a:ext cx="189" cy="571"/>
              <a:chOff x="2643" y="2630"/>
              <a:chExt cx="189" cy="571"/>
            </a:xfrm>
          </p:grpSpPr>
          <p:sp>
            <p:nvSpPr>
              <p:cNvPr id="12428" name="Text Box 190"/>
              <p:cNvSpPr txBox="1"/>
              <p:nvPr/>
            </p:nvSpPr>
            <p:spPr>
              <a:xfrm>
                <a:off x="2738" y="3076"/>
                <a:ext cx="58" cy="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50</a:t>
                </a:r>
                <a:endParaRPr lang="en-US" altLang="en-US" sz="600" b="1" dirty="0">
                  <a:solidFill>
                    <a:srgbClr val="CC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429" name="Line 191"/>
              <p:cNvSpPr/>
              <p:nvPr/>
            </p:nvSpPr>
            <p:spPr>
              <a:xfrm>
                <a:off x="2643" y="2694"/>
                <a:ext cx="0" cy="507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30" name="Line 192"/>
              <p:cNvSpPr/>
              <p:nvPr/>
            </p:nvSpPr>
            <p:spPr>
              <a:xfrm>
                <a:off x="2645" y="3201"/>
                <a:ext cx="52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31" name="Line 193"/>
              <p:cNvSpPr/>
              <p:nvPr/>
            </p:nvSpPr>
            <p:spPr>
              <a:xfrm>
                <a:off x="2645" y="3010"/>
                <a:ext cx="52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32" name="Line 194"/>
              <p:cNvSpPr/>
              <p:nvPr/>
            </p:nvSpPr>
            <p:spPr>
              <a:xfrm>
                <a:off x="2648" y="2814"/>
                <a:ext cx="52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33" name="Line 195"/>
              <p:cNvSpPr/>
              <p:nvPr/>
            </p:nvSpPr>
            <p:spPr>
              <a:xfrm>
                <a:off x="2643" y="2880"/>
                <a:ext cx="29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34" name="Line 196"/>
              <p:cNvSpPr/>
              <p:nvPr/>
            </p:nvSpPr>
            <p:spPr>
              <a:xfrm>
                <a:off x="2643" y="2947"/>
                <a:ext cx="29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35" name="Line 197"/>
              <p:cNvSpPr/>
              <p:nvPr/>
            </p:nvSpPr>
            <p:spPr>
              <a:xfrm>
                <a:off x="2643" y="3075"/>
                <a:ext cx="29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36" name="Line 198"/>
              <p:cNvSpPr/>
              <p:nvPr/>
            </p:nvSpPr>
            <p:spPr>
              <a:xfrm>
                <a:off x="2643" y="3141"/>
                <a:ext cx="29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37" name="Line 199"/>
              <p:cNvSpPr/>
              <p:nvPr/>
            </p:nvSpPr>
            <p:spPr>
              <a:xfrm>
                <a:off x="2643" y="2843"/>
                <a:ext cx="29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38" name="Line 200"/>
              <p:cNvSpPr/>
              <p:nvPr/>
            </p:nvSpPr>
            <p:spPr>
              <a:xfrm>
                <a:off x="2643" y="2915"/>
                <a:ext cx="52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39" name="Line 201"/>
              <p:cNvSpPr/>
              <p:nvPr/>
            </p:nvSpPr>
            <p:spPr>
              <a:xfrm>
                <a:off x="2643" y="2978"/>
                <a:ext cx="29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40" name="Line 202"/>
              <p:cNvSpPr/>
              <p:nvPr/>
            </p:nvSpPr>
            <p:spPr>
              <a:xfrm>
                <a:off x="2643" y="3044"/>
                <a:ext cx="29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41" name="Line 203"/>
              <p:cNvSpPr/>
              <p:nvPr/>
            </p:nvSpPr>
            <p:spPr>
              <a:xfrm>
                <a:off x="2643" y="3107"/>
                <a:ext cx="52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42" name="Line 204"/>
              <p:cNvSpPr/>
              <p:nvPr/>
            </p:nvSpPr>
            <p:spPr>
              <a:xfrm>
                <a:off x="2643" y="3173"/>
                <a:ext cx="29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43" name="Text Box 205"/>
              <p:cNvSpPr txBox="1"/>
              <p:nvPr/>
            </p:nvSpPr>
            <p:spPr>
              <a:xfrm>
                <a:off x="2713" y="2980"/>
                <a:ext cx="86" cy="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100</a:t>
                </a:r>
                <a:endParaRPr lang="en-US" altLang="en-US" sz="600" b="1" dirty="0">
                  <a:solidFill>
                    <a:srgbClr val="CC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444" name="Text Box 206"/>
              <p:cNvSpPr txBox="1"/>
              <p:nvPr/>
            </p:nvSpPr>
            <p:spPr>
              <a:xfrm>
                <a:off x="2713" y="2893"/>
                <a:ext cx="86" cy="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150</a:t>
                </a:r>
                <a:endParaRPr lang="en-US" altLang="en-US" sz="600" b="1" dirty="0">
                  <a:solidFill>
                    <a:srgbClr val="CC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445" name="Text Box 207"/>
              <p:cNvSpPr txBox="1"/>
              <p:nvPr/>
            </p:nvSpPr>
            <p:spPr>
              <a:xfrm>
                <a:off x="2712" y="2787"/>
                <a:ext cx="86" cy="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200</a:t>
                </a:r>
                <a:endParaRPr lang="en-US" altLang="en-US" sz="600" b="1" dirty="0">
                  <a:solidFill>
                    <a:srgbClr val="CC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446" name="Text Box 208"/>
              <p:cNvSpPr txBox="1"/>
              <p:nvPr/>
            </p:nvSpPr>
            <p:spPr>
              <a:xfrm>
                <a:off x="2717" y="2630"/>
                <a:ext cx="115" cy="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Cm</a:t>
                </a:r>
                <a:r>
                  <a:rPr lang="en-US" altLang="en-US" sz="600" b="1" baseline="30000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 sz="600" b="1" baseline="30000" dirty="0">
                  <a:solidFill>
                    <a:srgbClr val="CC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447" name="Line 209"/>
              <p:cNvSpPr/>
              <p:nvPr/>
            </p:nvSpPr>
            <p:spPr>
              <a:xfrm>
                <a:off x="2643" y="2748"/>
                <a:ext cx="29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48" name="Line 210"/>
              <p:cNvSpPr/>
              <p:nvPr/>
            </p:nvSpPr>
            <p:spPr>
              <a:xfrm>
                <a:off x="2643" y="2717"/>
                <a:ext cx="52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49" name="Line 211"/>
              <p:cNvSpPr/>
              <p:nvPr/>
            </p:nvSpPr>
            <p:spPr>
              <a:xfrm>
                <a:off x="2643" y="2783"/>
                <a:ext cx="29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50" name="Text Box 212"/>
              <p:cNvSpPr txBox="1"/>
              <p:nvPr/>
            </p:nvSpPr>
            <p:spPr>
              <a:xfrm>
                <a:off x="2713" y="2690"/>
                <a:ext cx="86" cy="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250</a:t>
                </a:r>
                <a:endParaRPr lang="en-US" altLang="en-US" sz="600" b="1" dirty="0">
                  <a:solidFill>
                    <a:srgbClr val="CC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426" name="Arc 213"/>
            <p:cNvSpPr/>
            <p:nvPr/>
          </p:nvSpPr>
          <p:spPr>
            <a:xfrm flipV="1">
              <a:off x="4916" y="2959"/>
              <a:ext cx="628" cy="141"/>
            </a:xfrm>
            <a:custGeom>
              <a:avLst/>
              <a:gdLst>
                <a:gd name="txL" fmla="*/ 0 w 43200"/>
                <a:gd name="txT" fmla="*/ 0 h 26484"/>
                <a:gd name="txR" fmla="*/ 43200 w 43200"/>
                <a:gd name="txB" fmla="*/ 26484 h 2648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3200" h="26484" fill="none">
                  <a:moveTo>
                    <a:pt x="559" y="26483"/>
                  </a:moveTo>
                  <a:cubicBezTo>
                    <a:pt x="187" y="24882"/>
                    <a:pt x="0" y="2324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81"/>
                    <a:pt x="43026" y="24758"/>
                    <a:pt x="42682" y="26302"/>
                  </a:cubicBezTo>
                </a:path>
                <a:path w="43200" h="26484" stroke="0">
                  <a:moveTo>
                    <a:pt x="559" y="26483"/>
                  </a:moveTo>
                  <a:cubicBezTo>
                    <a:pt x="187" y="24882"/>
                    <a:pt x="0" y="2324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81"/>
                    <a:pt x="43026" y="24758"/>
                    <a:pt x="42682" y="26302"/>
                  </a:cubicBezTo>
                  <a:lnTo>
                    <a:pt x="21600" y="21600"/>
                  </a:lnTo>
                  <a:lnTo>
                    <a:pt x="559" y="26483"/>
                  </a:lnTo>
                  <a:close/>
                </a:path>
              </a:pathLst>
            </a:custGeom>
            <a:noFill/>
            <a:ln w="9525" cap="flat" cmpd="sng">
              <a:solidFill>
                <a:srgbClr val="3399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2427" name="Arc 214"/>
            <p:cNvSpPr/>
            <p:nvPr/>
          </p:nvSpPr>
          <p:spPr>
            <a:xfrm flipV="1">
              <a:off x="4973" y="3634"/>
              <a:ext cx="511" cy="91"/>
            </a:xfrm>
            <a:custGeom>
              <a:avLst/>
              <a:gdLst>
                <a:gd name="txL" fmla="*/ 0 w 43005"/>
                <a:gd name="txT" fmla="*/ 0 h 21600"/>
                <a:gd name="txR" fmla="*/ 43005 w 43005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3005" h="21600" fill="none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</a:path>
                <a:path w="43005" h="21600" stroke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 cap="flat" cmpd="sng">
              <a:solidFill>
                <a:srgbClr val="3399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12297" name="Oval 215"/>
          <p:cNvSpPr/>
          <p:nvPr/>
        </p:nvSpPr>
        <p:spPr>
          <a:xfrm>
            <a:off x="7915275" y="3943350"/>
            <a:ext cx="161925" cy="171450"/>
          </a:xfrm>
          <a:prstGeom prst="ellipse">
            <a:avLst/>
          </a:prstGeom>
          <a:solidFill>
            <a:srgbClr val="FF00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dirty="0">
              <a:latin typeface="Calibri" panose="020F0502020204030204" pitchFamily="34" charset="0"/>
            </a:endParaRPr>
          </a:p>
        </p:txBody>
      </p:sp>
      <p:sp>
        <p:nvSpPr>
          <p:cNvPr id="12298" name="Line 216"/>
          <p:cNvSpPr/>
          <p:nvPr/>
        </p:nvSpPr>
        <p:spPr>
          <a:xfrm>
            <a:off x="8001000" y="228600"/>
            <a:ext cx="0" cy="37719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9" name="Line 217"/>
          <p:cNvSpPr/>
          <p:nvPr/>
        </p:nvSpPr>
        <p:spPr>
          <a:xfrm>
            <a:off x="8001000" y="2768600"/>
            <a:ext cx="0" cy="120015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938" name="Line 218"/>
          <p:cNvSpPr/>
          <p:nvPr/>
        </p:nvSpPr>
        <p:spPr>
          <a:xfrm>
            <a:off x="8001000" y="2628900"/>
            <a:ext cx="0" cy="120015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939" name="Line 219"/>
          <p:cNvSpPr/>
          <p:nvPr/>
        </p:nvSpPr>
        <p:spPr>
          <a:xfrm>
            <a:off x="8001000" y="2686050"/>
            <a:ext cx="0" cy="120015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2" name="Oval 220"/>
          <p:cNvSpPr/>
          <p:nvPr/>
        </p:nvSpPr>
        <p:spPr>
          <a:xfrm>
            <a:off x="7958138" y="128588"/>
            <a:ext cx="76200" cy="1143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dirty="0">
              <a:latin typeface="Calibri" panose="020F0502020204030204" pitchFamily="34" charset="0"/>
            </a:endParaRPr>
          </a:p>
        </p:txBody>
      </p:sp>
      <p:sp>
        <p:nvSpPr>
          <p:cNvPr id="12303" name="AutoShape 221"/>
          <p:cNvSpPr/>
          <p:nvPr/>
        </p:nvSpPr>
        <p:spPr>
          <a:xfrm>
            <a:off x="7896225" y="261938"/>
            <a:ext cx="304800" cy="5715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7713 h 2160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2304" name="Line 222"/>
          <p:cNvSpPr/>
          <p:nvPr/>
        </p:nvSpPr>
        <p:spPr>
          <a:xfrm>
            <a:off x="8166100" y="284163"/>
            <a:ext cx="9144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5" name="Line 223"/>
          <p:cNvSpPr/>
          <p:nvPr/>
        </p:nvSpPr>
        <p:spPr>
          <a:xfrm>
            <a:off x="8001000" y="2614613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6" name="Line 224"/>
          <p:cNvSpPr/>
          <p:nvPr/>
        </p:nvSpPr>
        <p:spPr>
          <a:xfrm>
            <a:off x="8045450" y="255746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7" name="Line 225"/>
          <p:cNvSpPr/>
          <p:nvPr/>
        </p:nvSpPr>
        <p:spPr>
          <a:xfrm>
            <a:off x="8045450" y="250031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8" name="Line 226"/>
          <p:cNvSpPr/>
          <p:nvPr/>
        </p:nvSpPr>
        <p:spPr>
          <a:xfrm>
            <a:off x="8045450" y="244316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9" name="Line 227"/>
          <p:cNvSpPr/>
          <p:nvPr/>
        </p:nvSpPr>
        <p:spPr>
          <a:xfrm>
            <a:off x="8045450" y="238601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0" name="Line 228"/>
          <p:cNvSpPr/>
          <p:nvPr/>
        </p:nvSpPr>
        <p:spPr>
          <a:xfrm>
            <a:off x="8029575" y="2328863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1" name="Line 229"/>
          <p:cNvSpPr/>
          <p:nvPr/>
        </p:nvSpPr>
        <p:spPr>
          <a:xfrm>
            <a:off x="8058150" y="227171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2" name="Line 230"/>
          <p:cNvSpPr/>
          <p:nvPr/>
        </p:nvSpPr>
        <p:spPr>
          <a:xfrm>
            <a:off x="8058150" y="221456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3" name="Line 231"/>
          <p:cNvSpPr/>
          <p:nvPr/>
        </p:nvSpPr>
        <p:spPr>
          <a:xfrm>
            <a:off x="8058150" y="215741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4" name="Line 232"/>
          <p:cNvSpPr/>
          <p:nvPr/>
        </p:nvSpPr>
        <p:spPr>
          <a:xfrm>
            <a:off x="8058150" y="210026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5" name="Line 233"/>
          <p:cNvSpPr/>
          <p:nvPr/>
        </p:nvSpPr>
        <p:spPr>
          <a:xfrm>
            <a:off x="7981950" y="2043113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6" name="Line 234"/>
          <p:cNvSpPr/>
          <p:nvPr/>
        </p:nvSpPr>
        <p:spPr>
          <a:xfrm>
            <a:off x="8058150" y="198596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7" name="Line 235"/>
          <p:cNvSpPr/>
          <p:nvPr/>
        </p:nvSpPr>
        <p:spPr>
          <a:xfrm>
            <a:off x="8058150" y="192881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8" name="Line 236"/>
          <p:cNvSpPr/>
          <p:nvPr/>
        </p:nvSpPr>
        <p:spPr>
          <a:xfrm>
            <a:off x="8058150" y="187166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9" name="Line 237"/>
          <p:cNvSpPr/>
          <p:nvPr/>
        </p:nvSpPr>
        <p:spPr>
          <a:xfrm>
            <a:off x="8058150" y="181451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20" name="Line 238"/>
          <p:cNvSpPr/>
          <p:nvPr/>
        </p:nvSpPr>
        <p:spPr>
          <a:xfrm>
            <a:off x="8010525" y="1757363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21" name="Line 239"/>
          <p:cNvSpPr/>
          <p:nvPr/>
        </p:nvSpPr>
        <p:spPr>
          <a:xfrm>
            <a:off x="8054975" y="170021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22" name="Line 240"/>
          <p:cNvSpPr/>
          <p:nvPr/>
        </p:nvSpPr>
        <p:spPr>
          <a:xfrm>
            <a:off x="8054975" y="164306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23" name="Line 241"/>
          <p:cNvSpPr/>
          <p:nvPr/>
        </p:nvSpPr>
        <p:spPr>
          <a:xfrm>
            <a:off x="8054975" y="158591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24" name="Line 242"/>
          <p:cNvSpPr/>
          <p:nvPr/>
        </p:nvSpPr>
        <p:spPr>
          <a:xfrm>
            <a:off x="8054975" y="152876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25" name="Line 243"/>
          <p:cNvSpPr/>
          <p:nvPr/>
        </p:nvSpPr>
        <p:spPr>
          <a:xfrm>
            <a:off x="8023225" y="1471613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26" name="Line 244"/>
          <p:cNvSpPr/>
          <p:nvPr/>
        </p:nvSpPr>
        <p:spPr>
          <a:xfrm>
            <a:off x="8067675" y="141446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27" name="Line 245"/>
          <p:cNvSpPr/>
          <p:nvPr/>
        </p:nvSpPr>
        <p:spPr>
          <a:xfrm>
            <a:off x="8067675" y="135731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28" name="Line 246"/>
          <p:cNvSpPr/>
          <p:nvPr/>
        </p:nvSpPr>
        <p:spPr>
          <a:xfrm>
            <a:off x="8067675" y="130016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29" name="Line 247"/>
          <p:cNvSpPr/>
          <p:nvPr/>
        </p:nvSpPr>
        <p:spPr>
          <a:xfrm>
            <a:off x="8067675" y="124301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30" name="Line 248"/>
          <p:cNvSpPr/>
          <p:nvPr/>
        </p:nvSpPr>
        <p:spPr>
          <a:xfrm>
            <a:off x="8051800" y="1185863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31" name="Line 249"/>
          <p:cNvSpPr/>
          <p:nvPr/>
        </p:nvSpPr>
        <p:spPr>
          <a:xfrm>
            <a:off x="8080375" y="112871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32" name="Line 250"/>
          <p:cNvSpPr/>
          <p:nvPr/>
        </p:nvSpPr>
        <p:spPr>
          <a:xfrm>
            <a:off x="8080375" y="107156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33" name="Line 251"/>
          <p:cNvSpPr/>
          <p:nvPr/>
        </p:nvSpPr>
        <p:spPr>
          <a:xfrm>
            <a:off x="8080375" y="101441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34" name="Line 252"/>
          <p:cNvSpPr/>
          <p:nvPr/>
        </p:nvSpPr>
        <p:spPr>
          <a:xfrm>
            <a:off x="8080375" y="95726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35" name="Line 253"/>
          <p:cNvSpPr/>
          <p:nvPr/>
        </p:nvSpPr>
        <p:spPr>
          <a:xfrm>
            <a:off x="8004175" y="900113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36" name="Line 254"/>
          <p:cNvSpPr/>
          <p:nvPr/>
        </p:nvSpPr>
        <p:spPr>
          <a:xfrm>
            <a:off x="8080375" y="84296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37" name="Line 255"/>
          <p:cNvSpPr/>
          <p:nvPr/>
        </p:nvSpPr>
        <p:spPr>
          <a:xfrm>
            <a:off x="8080375" y="78581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38" name="Line 256"/>
          <p:cNvSpPr/>
          <p:nvPr/>
        </p:nvSpPr>
        <p:spPr>
          <a:xfrm>
            <a:off x="8080375" y="72866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39" name="Line 257"/>
          <p:cNvSpPr/>
          <p:nvPr/>
        </p:nvSpPr>
        <p:spPr>
          <a:xfrm>
            <a:off x="8080375" y="67151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40" name="Line 258"/>
          <p:cNvSpPr/>
          <p:nvPr/>
        </p:nvSpPr>
        <p:spPr>
          <a:xfrm>
            <a:off x="8032750" y="614363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41" name="Line 259"/>
          <p:cNvSpPr/>
          <p:nvPr/>
        </p:nvSpPr>
        <p:spPr>
          <a:xfrm>
            <a:off x="8077200" y="55721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42" name="Line 260"/>
          <p:cNvSpPr/>
          <p:nvPr/>
        </p:nvSpPr>
        <p:spPr>
          <a:xfrm>
            <a:off x="8077200" y="50006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43" name="Line 261"/>
          <p:cNvSpPr/>
          <p:nvPr/>
        </p:nvSpPr>
        <p:spPr>
          <a:xfrm>
            <a:off x="8077200" y="44291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44" name="Line 262"/>
          <p:cNvSpPr/>
          <p:nvPr/>
        </p:nvSpPr>
        <p:spPr>
          <a:xfrm>
            <a:off x="8077200" y="38576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45" name="Text Box 263"/>
          <p:cNvSpPr txBox="1"/>
          <p:nvPr/>
        </p:nvSpPr>
        <p:spPr>
          <a:xfrm>
            <a:off x="8261350" y="2500313"/>
            <a:ext cx="45720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1200" dirty="0">
                <a:latin typeface="Arial" panose="020B0604020202020204" pitchFamily="34" charset="0"/>
              </a:rPr>
              <a:t>40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12346" name="Text Box 264"/>
          <p:cNvSpPr txBox="1"/>
          <p:nvPr/>
        </p:nvSpPr>
        <p:spPr>
          <a:xfrm>
            <a:off x="8251825" y="2214563"/>
            <a:ext cx="45720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1200" dirty="0">
                <a:latin typeface="Arial" panose="020B0604020202020204" pitchFamily="34" charset="0"/>
              </a:rPr>
              <a:t>50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12347" name="Text Box 265"/>
          <p:cNvSpPr txBox="1"/>
          <p:nvPr/>
        </p:nvSpPr>
        <p:spPr>
          <a:xfrm>
            <a:off x="8223250" y="1927225"/>
            <a:ext cx="54610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1200" dirty="0">
                <a:latin typeface="Arial" panose="020B0604020202020204" pitchFamily="34" charset="0"/>
              </a:rPr>
              <a:t>60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12348" name="Text Box 266"/>
          <p:cNvSpPr txBox="1"/>
          <p:nvPr/>
        </p:nvSpPr>
        <p:spPr>
          <a:xfrm>
            <a:off x="8251825" y="1643063"/>
            <a:ext cx="45720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1200" dirty="0">
                <a:latin typeface="Arial" panose="020B0604020202020204" pitchFamily="34" charset="0"/>
              </a:rPr>
              <a:t>70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12349" name="Text Box 267"/>
          <p:cNvSpPr txBox="1"/>
          <p:nvPr/>
        </p:nvSpPr>
        <p:spPr>
          <a:xfrm>
            <a:off x="8267700" y="1357313"/>
            <a:ext cx="45720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1200" dirty="0">
                <a:latin typeface="Arial" panose="020B0604020202020204" pitchFamily="34" charset="0"/>
              </a:rPr>
              <a:t>80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12350" name="Text Box 268"/>
          <p:cNvSpPr txBox="1"/>
          <p:nvPr/>
        </p:nvSpPr>
        <p:spPr>
          <a:xfrm>
            <a:off x="8248650" y="1071563"/>
            <a:ext cx="60960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1200" dirty="0">
                <a:latin typeface="Arial" panose="020B0604020202020204" pitchFamily="34" charset="0"/>
              </a:rPr>
              <a:t>90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12351" name="Text Box 269"/>
          <p:cNvSpPr txBox="1"/>
          <p:nvPr/>
        </p:nvSpPr>
        <p:spPr>
          <a:xfrm>
            <a:off x="8153400" y="785813"/>
            <a:ext cx="60960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1200" dirty="0">
                <a:latin typeface="Arial" panose="020B0604020202020204" pitchFamily="34" charset="0"/>
              </a:rPr>
              <a:t>100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12352" name="Text Box 270"/>
          <p:cNvSpPr txBox="1"/>
          <p:nvPr/>
        </p:nvSpPr>
        <p:spPr>
          <a:xfrm>
            <a:off x="8153400" y="500063"/>
            <a:ext cx="60960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1200" dirty="0">
                <a:latin typeface="Arial" panose="020B0604020202020204" pitchFamily="34" charset="0"/>
              </a:rPr>
              <a:t>110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grpSp>
        <p:nvGrpSpPr>
          <p:cNvPr id="5" name="Group 271"/>
          <p:cNvGrpSpPr/>
          <p:nvPr/>
        </p:nvGrpSpPr>
        <p:grpSpPr>
          <a:xfrm>
            <a:off x="7710488" y="3968750"/>
            <a:ext cx="685800" cy="171450"/>
            <a:chOff x="3456" y="2688"/>
            <a:chExt cx="432" cy="144"/>
          </a:xfrm>
        </p:grpSpPr>
        <p:sp>
          <p:nvSpPr>
            <p:cNvPr id="12398" name="Oval 272"/>
            <p:cNvSpPr/>
            <p:nvPr/>
          </p:nvSpPr>
          <p:spPr>
            <a:xfrm>
              <a:off x="3552" y="2688"/>
              <a:ext cx="48" cy="48"/>
            </a:xfrm>
            <a:prstGeom prst="ellipse">
              <a:avLst/>
            </a:prstGeom>
            <a:solidFill>
              <a:srgbClr val="A5F9F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99" name="Oval 273"/>
            <p:cNvSpPr/>
            <p:nvPr/>
          </p:nvSpPr>
          <p:spPr>
            <a:xfrm>
              <a:off x="3600" y="2688"/>
              <a:ext cx="48" cy="48"/>
            </a:xfrm>
            <a:prstGeom prst="ellipse">
              <a:avLst/>
            </a:prstGeom>
            <a:solidFill>
              <a:srgbClr val="A5F9F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400" name="Oval 274"/>
            <p:cNvSpPr/>
            <p:nvPr/>
          </p:nvSpPr>
          <p:spPr>
            <a:xfrm>
              <a:off x="3648" y="2688"/>
              <a:ext cx="48" cy="48"/>
            </a:xfrm>
            <a:prstGeom prst="ellipse">
              <a:avLst/>
            </a:prstGeom>
            <a:solidFill>
              <a:srgbClr val="A5F9F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401" name="Oval 275"/>
            <p:cNvSpPr/>
            <p:nvPr/>
          </p:nvSpPr>
          <p:spPr>
            <a:xfrm>
              <a:off x="3744" y="2688"/>
              <a:ext cx="48" cy="48"/>
            </a:xfrm>
            <a:prstGeom prst="ellipse">
              <a:avLst/>
            </a:prstGeom>
            <a:solidFill>
              <a:srgbClr val="A5F9F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402" name="Oval 276"/>
            <p:cNvSpPr/>
            <p:nvPr/>
          </p:nvSpPr>
          <p:spPr>
            <a:xfrm>
              <a:off x="3840" y="2688"/>
              <a:ext cx="48" cy="48"/>
            </a:xfrm>
            <a:prstGeom prst="ellipse">
              <a:avLst/>
            </a:prstGeom>
            <a:solidFill>
              <a:srgbClr val="A5F9F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403" name="Oval 277"/>
            <p:cNvSpPr/>
            <p:nvPr/>
          </p:nvSpPr>
          <p:spPr>
            <a:xfrm>
              <a:off x="3792" y="2736"/>
              <a:ext cx="48" cy="48"/>
            </a:xfrm>
            <a:prstGeom prst="ellipse">
              <a:avLst/>
            </a:prstGeom>
            <a:solidFill>
              <a:srgbClr val="A5F9F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404" name="Oval 278"/>
            <p:cNvSpPr/>
            <p:nvPr/>
          </p:nvSpPr>
          <p:spPr>
            <a:xfrm>
              <a:off x="3648" y="2784"/>
              <a:ext cx="48" cy="48"/>
            </a:xfrm>
            <a:prstGeom prst="ellipse">
              <a:avLst/>
            </a:prstGeom>
            <a:solidFill>
              <a:srgbClr val="A5F9F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405" name="Oval 279"/>
            <p:cNvSpPr/>
            <p:nvPr/>
          </p:nvSpPr>
          <p:spPr>
            <a:xfrm>
              <a:off x="3744" y="2784"/>
              <a:ext cx="48" cy="48"/>
            </a:xfrm>
            <a:prstGeom prst="ellipse">
              <a:avLst/>
            </a:prstGeom>
            <a:solidFill>
              <a:srgbClr val="A5F9F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406" name="Oval 280"/>
            <p:cNvSpPr/>
            <p:nvPr/>
          </p:nvSpPr>
          <p:spPr>
            <a:xfrm>
              <a:off x="3504" y="2784"/>
              <a:ext cx="48" cy="48"/>
            </a:xfrm>
            <a:prstGeom prst="ellipse">
              <a:avLst/>
            </a:prstGeom>
            <a:solidFill>
              <a:srgbClr val="A5F9F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407" name="Oval 281"/>
            <p:cNvSpPr/>
            <p:nvPr/>
          </p:nvSpPr>
          <p:spPr>
            <a:xfrm>
              <a:off x="3600" y="2784"/>
              <a:ext cx="48" cy="48"/>
            </a:xfrm>
            <a:prstGeom prst="ellipse">
              <a:avLst/>
            </a:prstGeom>
            <a:solidFill>
              <a:srgbClr val="A5F9F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408" name="Oval 282"/>
            <p:cNvSpPr/>
            <p:nvPr/>
          </p:nvSpPr>
          <p:spPr>
            <a:xfrm>
              <a:off x="3504" y="2688"/>
              <a:ext cx="48" cy="48"/>
            </a:xfrm>
            <a:prstGeom prst="ellipse">
              <a:avLst/>
            </a:prstGeom>
            <a:solidFill>
              <a:srgbClr val="A5F9F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409" name="Oval 283"/>
            <p:cNvSpPr/>
            <p:nvPr/>
          </p:nvSpPr>
          <p:spPr>
            <a:xfrm>
              <a:off x="3456" y="2736"/>
              <a:ext cx="48" cy="48"/>
            </a:xfrm>
            <a:prstGeom prst="ellipse">
              <a:avLst/>
            </a:prstGeom>
            <a:solidFill>
              <a:srgbClr val="A5F9F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Group 284"/>
          <p:cNvGrpSpPr/>
          <p:nvPr/>
        </p:nvGrpSpPr>
        <p:grpSpPr>
          <a:xfrm>
            <a:off x="7620000" y="3886200"/>
            <a:ext cx="762000" cy="228600"/>
            <a:chOff x="3312" y="3648"/>
            <a:chExt cx="480" cy="192"/>
          </a:xfrm>
        </p:grpSpPr>
        <p:grpSp>
          <p:nvGrpSpPr>
            <p:cNvPr id="12374" name="Group 285"/>
            <p:cNvGrpSpPr/>
            <p:nvPr/>
          </p:nvGrpSpPr>
          <p:grpSpPr>
            <a:xfrm>
              <a:off x="3312" y="3648"/>
              <a:ext cx="384" cy="192"/>
              <a:chOff x="3696" y="2688"/>
              <a:chExt cx="384" cy="192"/>
            </a:xfrm>
          </p:grpSpPr>
          <p:sp>
            <p:nvSpPr>
              <p:cNvPr id="12391" name="AutoShape 286"/>
              <p:cNvSpPr/>
              <p:nvPr/>
            </p:nvSpPr>
            <p:spPr>
              <a:xfrm>
                <a:off x="3744" y="2736"/>
                <a:ext cx="96" cy="48"/>
              </a:xfrm>
              <a:prstGeom prst="flowChartConnector">
                <a:avLst/>
              </a:prstGeom>
              <a:solidFill>
                <a:schemeClr val="bg1"/>
              </a:solidFill>
              <a:ln w="9525" cap="flat" cmpd="sng">
                <a:solidFill>
                  <a:srgbClr val="CC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92" name="AutoShape 287"/>
              <p:cNvSpPr/>
              <p:nvPr/>
            </p:nvSpPr>
            <p:spPr>
              <a:xfrm>
                <a:off x="3984" y="2736"/>
                <a:ext cx="96" cy="48"/>
              </a:xfrm>
              <a:prstGeom prst="flowChartConnector">
                <a:avLst/>
              </a:prstGeom>
              <a:solidFill>
                <a:schemeClr val="bg1"/>
              </a:solidFill>
              <a:ln w="9525" cap="flat" cmpd="sng">
                <a:solidFill>
                  <a:srgbClr val="CC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93" name="AutoShape 288"/>
              <p:cNvSpPr/>
              <p:nvPr/>
            </p:nvSpPr>
            <p:spPr>
              <a:xfrm>
                <a:off x="3840" y="2832"/>
                <a:ext cx="96" cy="48"/>
              </a:xfrm>
              <a:prstGeom prst="flowChartConnector">
                <a:avLst/>
              </a:prstGeom>
              <a:solidFill>
                <a:schemeClr val="bg1"/>
              </a:solidFill>
              <a:ln w="9525" cap="flat" cmpd="sng">
                <a:solidFill>
                  <a:srgbClr val="CC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94" name="AutoShape 289"/>
              <p:cNvSpPr/>
              <p:nvPr/>
            </p:nvSpPr>
            <p:spPr>
              <a:xfrm>
                <a:off x="3696" y="2832"/>
                <a:ext cx="96" cy="48"/>
              </a:xfrm>
              <a:prstGeom prst="flowChartConnector">
                <a:avLst/>
              </a:prstGeom>
              <a:solidFill>
                <a:schemeClr val="bg1"/>
              </a:solidFill>
              <a:ln w="9525" cap="flat" cmpd="sng">
                <a:solidFill>
                  <a:srgbClr val="CC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95" name="AutoShape 290"/>
              <p:cNvSpPr/>
              <p:nvPr/>
            </p:nvSpPr>
            <p:spPr>
              <a:xfrm>
                <a:off x="3936" y="2688"/>
                <a:ext cx="96" cy="48"/>
              </a:xfrm>
              <a:prstGeom prst="flowChartConnector">
                <a:avLst/>
              </a:prstGeom>
              <a:solidFill>
                <a:schemeClr val="bg1"/>
              </a:solidFill>
              <a:ln w="9525" cap="flat" cmpd="sng">
                <a:solidFill>
                  <a:srgbClr val="CC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96" name="AutoShape 291"/>
              <p:cNvSpPr/>
              <p:nvPr/>
            </p:nvSpPr>
            <p:spPr>
              <a:xfrm>
                <a:off x="3888" y="2736"/>
                <a:ext cx="96" cy="48"/>
              </a:xfrm>
              <a:prstGeom prst="flowChartConnector">
                <a:avLst/>
              </a:prstGeom>
              <a:solidFill>
                <a:schemeClr val="bg1"/>
              </a:solidFill>
              <a:ln w="9525" cap="flat" cmpd="sng">
                <a:solidFill>
                  <a:srgbClr val="CC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97" name="AutoShape 292"/>
              <p:cNvSpPr/>
              <p:nvPr/>
            </p:nvSpPr>
            <p:spPr>
              <a:xfrm>
                <a:off x="3984" y="2832"/>
                <a:ext cx="96" cy="48"/>
              </a:xfrm>
              <a:prstGeom prst="flowChartConnector">
                <a:avLst/>
              </a:prstGeom>
              <a:solidFill>
                <a:schemeClr val="bg1"/>
              </a:solidFill>
              <a:ln w="9525" cap="flat" cmpd="sng">
                <a:solidFill>
                  <a:srgbClr val="CC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2375" name="Group 293"/>
            <p:cNvGrpSpPr/>
            <p:nvPr/>
          </p:nvGrpSpPr>
          <p:grpSpPr>
            <a:xfrm>
              <a:off x="3312" y="3648"/>
              <a:ext cx="384" cy="192"/>
              <a:chOff x="3696" y="2688"/>
              <a:chExt cx="384" cy="192"/>
            </a:xfrm>
          </p:grpSpPr>
          <p:sp>
            <p:nvSpPr>
              <p:cNvPr id="12384" name="AutoShape 294"/>
              <p:cNvSpPr/>
              <p:nvPr/>
            </p:nvSpPr>
            <p:spPr>
              <a:xfrm>
                <a:off x="3744" y="2736"/>
                <a:ext cx="96" cy="48"/>
              </a:xfrm>
              <a:prstGeom prst="flowChartConnector">
                <a:avLst/>
              </a:prstGeom>
              <a:solidFill>
                <a:schemeClr val="bg1"/>
              </a:solidFill>
              <a:ln w="9525" cap="flat" cmpd="sng">
                <a:solidFill>
                  <a:srgbClr val="CC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85" name="AutoShape 295"/>
              <p:cNvSpPr/>
              <p:nvPr/>
            </p:nvSpPr>
            <p:spPr>
              <a:xfrm>
                <a:off x="3984" y="2736"/>
                <a:ext cx="96" cy="48"/>
              </a:xfrm>
              <a:prstGeom prst="flowChartConnector">
                <a:avLst/>
              </a:prstGeom>
              <a:solidFill>
                <a:schemeClr val="bg1"/>
              </a:solidFill>
              <a:ln w="9525" cap="flat" cmpd="sng">
                <a:solidFill>
                  <a:srgbClr val="CC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86" name="AutoShape 296"/>
              <p:cNvSpPr/>
              <p:nvPr/>
            </p:nvSpPr>
            <p:spPr>
              <a:xfrm>
                <a:off x="3840" y="2832"/>
                <a:ext cx="96" cy="48"/>
              </a:xfrm>
              <a:prstGeom prst="flowChartConnector">
                <a:avLst/>
              </a:prstGeom>
              <a:solidFill>
                <a:schemeClr val="bg1"/>
              </a:solidFill>
              <a:ln w="9525" cap="flat" cmpd="sng">
                <a:solidFill>
                  <a:srgbClr val="CC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87" name="AutoShape 297"/>
              <p:cNvSpPr/>
              <p:nvPr/>
            </p:nvSpPr>
            <p:spPr>
              <a:xfrm>
                <a:off x="3696" y="2832"/>
                <a:ext cx="96" cy="48"/>
              </a:xfrm>
              <a:prstGeom prst="flowChartConnector">
                <a:avLst/>
              </a:prstGeom>
              <a:solidFill>
                <a:schemeClr val="bg1"/>
              </a:solidFill>
              <a:ln w="9525" cap="flat" cmpd="sng">
                <a:solidFill>
                  <a:srgbClr val="CC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88" name="AutoShape 298"/>
              <p:cNvSpPr/>
              <p:nvPr/>
            </p:nvSpPr>
            <p:spPr>
              <a:xfrm>
                <a:off x="3936" y="2688"/>
                <a:ext cx="96" cy="48"/>
              </a:xfrm>
              <a:prstGeom prst="flowChartConnector">
                <a:avLst/>
              </a:prstGeom>
              <a:solidFill>
                <a:schemeClr val="bg1"/>
              </a:solidFill>
              <a:ln w="9525" cap="flat" cmpd="sng">
                <a:solidFill>
                  <a:srgbClr val="CC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89" name="AutoShape 299"/>
              <p:cNvSpPr/>
              <p:nvPr/>
            </p:nvSpPr>
            <p:spPr>
              <a:xfrm>
                <a:off x="3888" y="2736"/>
                <a:ext cx="96" cy="48"/>
              </a:xfrm>
              <a:prstGeom prst="flowChartConnector">
                <a:avLst/>
              </a:prstGeom>
              <a:solidFill>
                <a:schemeClr val="bg1"/>
              </a:solidFill>
              <a:ln w="9525" cap="flat" cmpd="sng">
                <a:solidFill>
                  <a:srgbClr val="CC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90" name="AutoShape 300"/>
              <p:cNvSpPr/>
              <p:nvPr/>
            </p:nvSpPr>
            <p:spPr>
              <a:xfrm>
                <a:off x="3984" y="2832"/>
                <a:ext cx="96" cy="48"/>
              </a:xfrm>
              <a:prstGeom prst="flowChartConnector">
                <a:avLst/>
              </a:prstGeom>
              <a:solidFill>
                <a:schemeClr val="bg1"/>
              </a:solidFill>
              <a:ln w="9525" cap="flat" cmpd="sng">
                <a:solidFill>
                  <a:srgbClr val="CC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2376" name="Group 301"/>
            <p:cNvGrpSpPr/>
            <p:nvPr/>
          </p:nvGrpSpPr>
          <p:grpSpPr>
            <a:xfrm>
              <a:off x="3408" y="3648"/>
              <a:ext cx="384" cy="192"/>
              <a:chOff x="3696" y="2688"/>
              <a:chExt cx="384" cy="192"/>
            </a:xfrm>
          </p:grpSpPr>
          <p:sp>
            <p:nvSpPr>
              <p:cNvPr id="12377" name="AutoShape 302"/>
              <p:cNvSpPr/>
              <p:nvPr/>
            </p:nvSpPr>
            <p:spPr>
              <a:xfrm>
                <a:off x="3744" y="2736"/>
                <a:ext cx="96" cy="48"/>
              </a:xfrm>
              <a:prstGeom prst="flowChartConnector">
                <a:avLst/>
              </a:prstGeom>
              <a:solidFill>
                <a:schemeClr val="bg1"/>
              </a:solidFill>
              <a:ln w="9525" cap="flat" cmpd="sng">
                <a:solidFill>
                  <a:srgbClr val="CC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78" name="AutoShape 303"/>
              <p:cNvSpPr/>
              <p:nvPr/>
            </p:nvSpPr>
            <p:spPr>
              <a:xfrm>
                <a:off x="3984" y="2736"/>
                <a:ext cx="96" cy="48"/>
              </a:xfrm>
              <a:prstGeom prst="flowChartConnector">
                <a:avLst/>
              </a:prstGeom>
              <a:solidFill>
                <a:schemeClr val="bg1"/>
              </a:solidFill>
              <a:ln w="9525" cap="flat" cmpd="sng">
                <a:solidFill>
                  <a:srgbClr val="CC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79" name="AutoShape 304"/>
              <p:cNvSpPr/>
              <p:nvPr/>
            </p:nvSpPr>
            <p:spPr>
              <a:xfrm>
                <a:off x="3840" y="2832"/>
                <a:ext cx="96" cy="48"/>
              </a:xfrm>
              <a:prstGeom prst="flowChartConnector">
                <a:avLst/>
              </a:prstGeom>
              <a:solidFill>
                <a:schemeClr val="bg1"/>
              </a:solidFill>
              <a:ln w="9525" cap="flat" cmpd="sng">
                <a:solidFill>
                  <a:srgbClr val="CC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80" name="AutoShape 305"/>
              <p:cNvSpPr/>
              <p:nvPr/>
            </p:nvSpPr>
            <p:spPr>
              <a:xfrm>
                <a:off x="3696" y="2832"/>
                <a:ext cx="96" cy="48"/>
              </a:xfrm>
              <a:prstGeom prst="flowChartConnector">
                <a:avLst/>
              </a:prstGeom>
              <a:solidFill>
                <a:schemeClr val="bg1"/>
              </a:solidFill>
              <a:ln w="9525" cap="flat" cmpd="sng">
                <a:solidFill>
                  <a:srgbClr val="CC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81" name="AutoShape 306"/>
              <p:cNvSpPr/>
              <p:nvPr/>
            </p:nvSpPr>
            <p:spPr>
              <a:xfrm>
                <a:off x="3936" y="2688"/>
                <a:ext cx="96" cy="48"/>
              </a:xfrm>
              <a:prstGeom prst="flowChartConnector">
                <a:avLst/>
              </a:prstGeom>
              <a:solidFill>
                <a:schemeClr val="bg1"/>
              </a:solidFill>
              <a:ln w="9525" cap="flat" cmpd="sng">
                <a:solidFill>
                  <a:srgbClr val="CC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82" name="AutoShape 307"/>
              <p:cNvSpPr/>
              <p:nvPr/>
            </p:nvSpPr>
            <p:spPr>
              <a:xfrm>
                <a:off x="3888" y="2736"/>
                <a:ext cx="96" cy="48"/>
              </a:xfrm>
              <a:prstGeom prst="flowChartConnector">
                <a:avLst/>
              </a:prstGeom>
              <a:solidFill>
                <a:schemeClr val="bg1"/>
              </a:solidFill>
              <a:ln w="9525" cap="flat" cmpd="sng">
                <a:solidFill>
                  <a:srgbClr val="CC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83" name="AutoShape 308"/>
              <p:cNvSpPr/>
              <p:nvPr/>
            </p:nvSpPr>
            <p:spPr>
              <a:xfrm>
                <a:off x="3984" y="2832"/>
                <a:ext cx="96" cy="48"/>
              </a:xfrm>
              <a:prstGeom prst="flowChartConnector">
                <a:avLst/>
              </a:prstGeom>
              <a:solidFill>
                <a:schemeClr val="bg1"/>
              </a:solidFill>
              <a:ln w="9525" cap="flat" cmpd="sng">
                <a:solidFill>
                  <a:srgbClr val="CC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0" name="Group 309"/>
          <p:cNvGrpSpPr/>
          <p:nvPr/>
        </p:nvGrpSpPr>
        <p:grpSpPr>
          <a:xfrm>
            <a:off x="7620000" y="3714750"/>
            <a:ext cx="838200" cy="457200"/>
            <a:chOff x="3216" y="2976"/>
            <a:chExt cx="528" cy="384"/>
          </a:xfrm>
        </p:grpSpPr>
        <p:sp>
          <p:nvSpPr>
            <p:cNvPr id="12360" name="Oval 310"/>
            <p:cNvSpPr/>
            <p:nvPr/>
          </p:nvSpPr>
          <p:spPr>
            <a:xfrm>
              <a:off x="3216" y="3072"/>
              <a:ext cx="144" cy="96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61" name="Oval 311"/>
            <p:cNvSpPr/>
            <p:nvPr/>
          </p:nvSpPr>
          <p:spPr>
            <a:xfrm>
              <a:off x="3216" y="3168"/>
              <a:ext cx="144" cy="96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62" name="Oval 312"/>
            <p:cNvSpPr/>
            <p:nvPr/>
          </p:nvSpPr>
          <p:spPr>
            <a:xfrm>
              <a:off x="3360" y="3120"/>
              <a:ext cx="144" cy="96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63" name="Oval 313"/>
            <p:cNvSpPr/>
            <p:nvPr/>
          </p:nvSpPr>
          <p:spPr>
            <a:xfrm>
              <a:off x="3360" y="3024"/>
              <a:ext cx="144" cy="96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64" name="Oval 314"/>
            <p:cNvSpPr/>
            <p:nvPr/>
          </p:nvSpPr>
          <p:spPr>
            <a:xfrm>
              <a:off x="3504" y="3168"/>
              <a:ext cx="144" cy="96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65" name="Oval 315"/>
            <p:cNvSpPr/>
            <p:nvPr/>
          </p:nvSpPr>
          <p:spPr>
            <a:xfrm>
              <a:off x="3504" y="3072"/>
              <a:ext cx="144" cy="96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66" name="Oval 316"/>
            <p:cNvSpPr/>
            <p:nvPr/>
          </p:nvSpPr>
          <p:spPr>
            <a:xfrm>
              <a:off x="3360" y="3264"/>
              <a:ext cx="144" cy="96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67" name="Oval 317"/>
            <p:cNvSpPr/>
            <p:nvPr/>
          </p:nvSpPr>
          <p:spPr>
            <a:xfrm>
              <a:off x="3360" y="3168"/>
              <a:ext cx="144" cy="96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68" name="Oval 318"/>
            <p:cNvSpPr/>
            <p:nvPr/>
          </p:nvSpPr>
          <p:spPr>
            <a:xfrm>
              <a:off x="3600" y="3072"/>
              <a:ext cx="144" cy="96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69" name="Oval 319"/>
            <p:cNvSpPr/>
            <p:nvPr/>
          </p:nvSpPr>
          <p:spPr>
            <a:xfrm>
              <a:off x="3456" y="3264"/>
              <a:ext cx="144" cy="96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70" name="Oval 320"/>
            <p:cNvSpPr/>
            <p:nvPr/>
          </p:nvSpPr>
          <p:spPr>
            <a:xfrm>
              <a:off x="3456" y="3168"/>
              <a:ext cx="144" cy="96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71" name="Oval 321"/>
            <p:cNvSpPr/>
            <p:nvPr/>
          </p:nvSpPr>
          <p:spPr>
            <a:xfrm>
              <a:off x="3216" y="3216"/>
              <a:ext cx="144" cy="96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72" name="Oval 322"/>
            <p:cNvSpPr/>
            <p:nvPr/>
          </p:nvSpPr>
          <p:spPr>
            <a:xfrm>
              <a:off x="3504" y="2976"/>
              <a:ext cx="144" cy="96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73" name="Oval 323"/>
            <p:cNvSpPr/>
            <p:nvPr/>
          </p:nvSpPr>
          <p:spPr>
            <a:xfrm>
              <a:off x="3552" y="3120"/>
              <a:ext cx="144" cy="96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31044" name="AutoShape 324"/>
          <p:cNvSpPr/>
          <p:nvPr/>
        </p:nvSpPr>
        <p:spPr>
          <a:xfrm>
            <a:off x="7486650" y="876300"/>
            <a:ext cx="381000" cy="57150"/>
          </a:xfrm>
          <a:prstGeom prst="rightArrow">
            <a:avLst>
              <a:gd name="adj1" fmla="val 50000"/>
              <a:gd name="adj2" fmla="val 13543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dirty="0">
              <a:latin typeface="Calibri" panose="020F0502020204030204" pitchFamily="34" charset="0"/>
            </a:endParaRPr>
          </a:p>
        </p:txBody>
      </p:sp>
      <p:sp>
        <p:nvSpPr>
          <p:cNvPr id="31045" name="Text Box 325"/>
          <p:cNvSpPr txBox="1"/>
          <p:nvPr/>
        </p:nvSpPr>
        <p:spPr>
          <a:xfrm>
            <a:off x="6938963" y="825500"/>
            <a:ext cx="60960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1200" dirty="0">
                <a:latin typeface="Arial" panose="020B0604020202020204" pitchFamily="34" charset="0"/>
              </a:rPr>
              <a:t>100</a:t>
            </a:r>
            <a:r>
              <a:rPr lang="en-US" altLang="en-US" sz="1200" baseline="30000" dirty="0">
                <a:latin typeface="Arial" panose="020B0604020202020204" pitchFamily="34" charset="0"/>
              </a:rPr>
              <a:t>o</a:t>
            </a:r>
            <a:r>
              <a:rPr lang="en-US" altLang="en-US" sz="1200" dirty="0">
                <a:latin typeface="Arial" panose="020B0604020202020204" pitchFamily="34" charset="0"/>
              </a:rPr>
              <a:t>C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12358" name="Text Box 327"/>
          <p:cNvSpPr txBox="1"/>
          <p:nvPr/>
        </p:nvSpPr>
        <p:spPr>
          <a:xfrm>
            <a:off x="427038" y="500063"/>
            <a:ext cx="5233987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 lại thí nghiệm mô phỏng về sự sôi :</a:t>
            </a:r>
            <a:endParaRPr lang="en-US" altLang="en-US" sz="3200" b="1" dirty="0">
              <a:solidFill>
                <a:srgbClr val="00CC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9" name="TextBox 6"/>
          <p:cNvSpPr txBox="1"/>
          <p:nvPr/>
        </p:nvSpPr>
        <p:spPr>
          <a:xfrm>
            <a:off x="533400" y="1657350"/>
            <a:ext cx="5127625" cy="2554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 Theo dõi sự thay đổi nhiệt độ của nước theo thời gian, các hiện tượng ra xảy trong lòng khối nước trên mặt nước v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ghi kết quả.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4" presetClass="path" presetSubtype="0" repeatCount="10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98844E-6 L 0.00417 -0.04995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19089E-6 L 0 -0.16085 " pathEditMode="relative" rAng="0" ptsTypes="AA">
                                      <p:cBhvr>
                                        <p:cTn id="19" dur="15000" fill="hold"/>
                                        <p:tgtEl>
                                          <p:spTgt spid="309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8634E-7 0.00555 L -5.38634E-7 -0.34373 " pathEditMode="relative" rAng="0" ptsTypes="AA">
                                      <p:cBhvr>
                                        <p:cTn id="21" dur="25000" fill="hold"/>
                                        <p:tgtEl>
                                          <p:spTgt spid="30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73988E-6 L 3.33333E-6 -0.06658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" presetClass="entr" presetSubtype="10" repeatCount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repeatCount="2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51445E-7 L 0.00416 -0.05549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8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3000"/>
                                        <p:tgtEl>
                                          <p:spTgt spid="3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3000"/>
                                        <p:tgtEl>
                                          <p:spTgt spid="3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44" grpId="0" animBg="1"/>
      <p:bldP spid="310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339" name="TextBox 5"/>
          <p:cNvSpPr txBox="1">
            <a:spLocks noChangeArrowheads="1"/>
          </p:cNvSpPr>
          <p:nvPr/>
        </p:nvSpPr>
        <p:spPr bwMode="auto">
          <a:xfrm>
            <a:off x="4572000" y="-19050"/>
            <a:ext cx="4495800" cy="1938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p>
            <a:pPr eaLnBrk="1" hangingPunct="1">
              <a:buNone/>
            </a:pPr>
            <a:r>
              <a:rPr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mặt nước:</a:t>
            </a:r>
            <a:endParaRPr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400" dirty="0">
                <a:solidFill>
                  <a:srgbClr val="558E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Có 1 ít hơi nước bay lên</a:t>
            </a:r>
            <a:endParaRPr sz="2400" dirty="0">
              <a:solidFill>
                <a:srgbClr val="558E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400" dirty="0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Mặt nước bắt đầu xao động</a:t>
            </a:r>
            <a:endParaRPr sz="2400" dirty="0">
              <a:solidFill>
                <a:srgbClr val="6325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400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Mặt nước xao động mạnh, hơi nước bay lên rất nhiều.</a:t>
            </a:r>
            <a:endParaRPr sz="2400" dirty="0">
              <a:solidFill>
                <a:srgbClr val="E46C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4572000" y="1809750"/>
            <a:ext cx="4495800" cy="3416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p>
            <a:pPr algn="just" eaLnBrk="1" hangingPunct="1"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lòng nước: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AutoNum type="alphaUcPeriod"/>
            </a:pPr>
            <a:r>
              <a:rPr lang="en-US" altLang="en-US" sz="2400" dirty="0">
                <a:solidFill>
                  <a:srgbClr val="558E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bọt khí bắt đầu xuất hiện ở đáy bình.</a:t>
            </a:r>
            <a:endParaRPr lang="en-US" altLang="en-US" sz="2400" dirty="0">
              <a:solidFill>
                <a:srgbClr val="558E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AutoNum type="alphaUcPeriod"/>
            </a:pPr>
            <a:r>
              <a:rPr lang="en-US" altLang="en-US" sz="2400" dirty="0">
                <a:solidFill>
                  <a:srgbClr val="604A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bọt khí nổi lên.</a:t>
            </a:r>
            <a:endParaRPr lang="en-US" altLang="en-US" sz="2400" dirty="0">
              <a:solidFill>
                <a:srgbClr val="604A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AutoNum type="alphaUcPeriod"/>
            </a:pPr>
            <a:r>
              <a:rPr lang="en-US" altLang="en-US" sz="2400" dirty="0">
                <a:solidFill>
                  <a:srgbClr val="604A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 reo.</a:t>
            </a:r>
            <a:endParaRPr lang="en-US" altLang="en-US" sz="2400" dirty="0">
              <a:solidFill>
                <a:srgbClr val="604A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AutoNum type="alphaUcPeriod"/>
            </a:pPr>
            <a:r>
              <a:rPr lang="en-US" altLang="en-US" sz="2400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bọt khí nổi lên c</a:t>
            </a:r>
            <a:r>
              <a:rPr lang="en-US" altLang="en-US" sz="2400" dirty="0">
                <a:solidFill>
                  <a:srgbClr val="E46C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nhiều, c</a:t>
            </a:r>
            <a:r>
              <a:rPr lang="en-US" altLang="en-US" sz="2400" dirty="0">
                <a:solidFill>
                  <a:srgbClr val="E46C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đi lên c</a:t>
            </a:r>
            <a:r>
              <a:rPr lang="en-US" altLang="en-US" sz="2400" dirty="0">
                <a:solidFill>
                  <a:srgbClr val="E46C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to ra, khi lên tới mặt thoáng thì vỡ tung. Nước sôi ùng ục.</a:t>
            </a:r>
            <a:endParaRPr lang="en-US" altLang="en-US" sz="2400" dirty="0">
              <a:solidFill>
                <a:srgbClr val="E46C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316" name="Table 13315"/>
          <p:cNvGraphicFramePr/>
          <p:nvPr/>
        </p:nvGraphicFramePr>
        <p:xfrm>
          <a:off x="0" y="115888"/>
          <a:ext cx="4419600" cy="5021262"/>
        </p:xfrm>
        <a:graphic>
          <a:graphicData uri="http://schemas.openxmlformats.org/drawingml/2006/table">
            <a:tbl>
              <a:tblPr/>
              <a:tblGrid>
                <a:gridCol w="901700"/>
                <a:gridCol w="900113"/>
                <a:gridCol w="1201737"/>
                <a:gridCol w="1416050"/>
              </a:tblGrid>
              <a:tr h="4651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200" b="1" dirty="0">
                          <a:latin typeface="Times New Roman" panose="02020603050405020304" pitchFamily="18" charset="0"/>
                        </a:rPr>
                        <a:t>Thời gian theo dõi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200" b="1" dirty="0">
                          <a:latin typeface="Times New Roman" panose="02020603050405020304" pitchFamily="18" charset="0"/>
                        </a:rPr>
                        <a:t>Nhiệt độ</a:t>
                      </a:r>
                      <a:endParaRPr sz="1400" b="1" dirty="0">
                        <a:latin typeface="Arial" panose="020B0604020202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sz="1200" b="1" dirty="0">
                          <a:latin typeface="Times New Roman" panose="02020603050405020304" pitchFamily="18" charset="0"/>
                        </a:rPr>
                        <a:t>nước (</a:t>
                      </a:r>
                      <a:r>
                        <a:rPr b="1" baseline="30000" dirty="0">
                          <a:latin typeface="Times New Roman" panose="02020603050405020304" pitchFamily="18" charset="0"/>
                        </a:rPr>
                        <a:t>o</a:t>
                      </a:r>
                      <a:r>
                        <a:rPr sz="1200" b="1" dirty="0">
                          <a:latin typeface="Times New Roman" panose="02020603050405020304" pitchFamily="18" charset="0"/>
                        </a:rPr>
                        <a:t>C)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200" b="1" dirty="0">
                          <a:latin typeface="Times New Roman" panose="02020603050405020304" pitchFamily="18" charset="0"/>
                        </a:rPr>
                        <a:t>Hiện tượng trên mặt nước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200" b="1" dirty="0">
                          <a:latin typeface="Times New Roman" panose="02020603050405020304" pitchFamily="18" charset="0"/>
                        </a:rPr>
                        <a:t>Hiện tượng trong lòng nước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809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40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fontAlgn="t">
                        <a:buNone/>
                      </a:pPr>
                      <a:r>
                        <a:rPr sz="14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fontAlgn="t">
                        <a:buNone/>
                      </a:pPr>
                      <a:r>
                        <a:rPr sz="1400" b="1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</a:rPr>
                        <a:t>A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1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45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fontAlgn="t">
                        <a:buNone/>
                      </a:pPr>
                      <a:r>
                        <a:rPr sz="14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fontAlgn="t">
                        <a:buNone/>
                      </a:pPr>
                      <a:r>
                        <a:rPr sz="1400" b="1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</a:rPr>
                        <a:t>A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2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51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500" b="1" dirty="0">
                          <a:solidFill>
                            <a:srgbClr val="3366FF"/>
                          </a:solidFill>
                          <a:latin typeface="Times New Roman" panose="02020603050405020304" pitchFamily="18" charset="0"/>
                        </a:rPr>
                        <a:t>I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fontAlgn="t">
                        <a:buNone/>
                      </a:pPr>
                      <a:r>
                        <a:rPr sz="1400" b="1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</a:rPr>
                        <a:t>A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3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55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66FF"/>
                          </a:solidFill>
                          <a:latin typeface="Times New Roman" panose="02020603050405020304" pitchFamily="18" charset="0"/>
                        </a:rPr>
                        <a:t>I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200" b="1" dirty="0">
                          <a:solidFill>
                            <a:srgbClr val="3366FF"/>
                          </a:solidFill>
                          <a:latin typeface="Times New Roman" panose="02020603050405020304" pitchFamily="18" charset="0"/>
                        </a:rPr>
                        <a:t>A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4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61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66FF"/>
                          </a:solidFill>
                          <a:latin typeface="Times New Roman" panose="02020603050405020304" pitchFamily="18" charset="0"/>
                        </a:rPr>
                        <a:t>I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200" b="1" dirty="0">
                          <a:solidFill>
                            <a:srgbClr val="3366FF"/>
                          </a:solidFill>
                          <a:latin typeface="Times New Roman" panose="02020603050405020304" pitchFamily="18" charset="0"/>
                        </a:rPr>
                        <a:t>A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5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67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2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</a:rPr>
                        <a:t>I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</a:rPr>
                        <a:t>A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6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72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200" b="1" dirty="0">
                          <a:solidFill>
                            <a:srgbClr val="993366"/>
                          </a:solidFill>
                          <a:latin typeface="Times New Roman" panose="02020603050405020304" pitchFamily="18" charset="0"/>
                        </a:rPr>
                        <a:t>II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993366"/>
                          </a:solidFill>
                          <a:latin typeface="Times New Roman" panose="02020603050405020304" pitchFamily="18" charset="0"/>
                        </a:rPr>
                        <a:t>B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7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80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200" b="1" dirty="0">
                          <a:solidFill>
                            <a:srgbClr val="993366"/>
                          </a:solidFill>
                          <a:latin typeface="Times New Roman" panose="02020603050405020304" pitchFamily="18" charset="0"/>
                        </a:rPr>
                        <a:t>II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200" b="1" dirty="0">
                          <a:solidFill>
                            <a:srgbClr val="993366"/>
                          </a:solidFill>
                          <a:latin typeface="Times New Roman" panose="02020603050405020304" pitchFamily="18" charset="0"/>
                        </a:rPr>
                        <a:t>B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8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85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200" b="1" dirty="0">
                          <a:solidFill>
                            <a:srgbClr val="993366"/>
                          </a:solidFill>
                          <a:latin typeface="Times New Roman" panose="02020603050405020304" pitchFamily="18" charset="0"/>
                        </a:rPr>
                        <a:t>II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993366"/>
                          </a:solidFill>
                          <a:latin typeface="Times New Roman" panose="02020603050405020304" pitchFamily="18" charset="0"/>
                        </a:rPr>
                        <a:t>C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9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92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500" b="1" dirty="0">
                          <a:solidFill>
                            <a:srgbClr val="993366"/>
                          </a:solidFill>
                          <a:latin typeface="Times New Roman" panose="02020603050405020304" pitchFamily="18" charset="0"/>
                        </a:rPr>
                        <a:t>II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993366"/>
                          </a:solidFill>
                          <a:latin typeface="Times New Roman" panose="02020603050405020304" pitchFamily="18" charset="0"/>
                        </a:rPr>
                        <a:t>C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10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97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500" b="1" dirty="0">
                          <a:solidFill>
                            <a:srgbClr val="993366"/>
                          </a:solidFill>
                          <a:latin typeface="Times New Roman" panose="02020603050405020304" pitchFamily="18" charset="0"/>
                        </a:rPr>
                        <a:t>II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200" b="1" dirty="0">
                          <a:solidFill>
                            <a:srgbClr val="993366"/>
                          </a:solidFill>
                          <a:latin typeface="Times New Roman" panose="02020603050405020304" pitchFamily="18" charset="0"/>
                        </a:rPr>
                        <a:t>C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11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100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200" b="1" dirty="0">
                          <a:solidFill>
                            <a:srgbClr val="FF9900"/>
                          </a:solidFill>
                          <a:latin typeface="Times New Roman" panose="02020603050405020304" pitchFamily="18" charset="0"/>
                        </a:rPr>
                        <a:t>III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FF9900"/>
                          </a:solidFill>
                          <a:latin typeface="Times New Roman" panose="02020603050405020304" pitchFamily="18" charset="0"/>
                        </a:rPr>
                        <a:t>D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12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100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200" b="1" dirty="0">
                          <a:solidFill>
                            <a:srgbClr val="FF9900"/>
                          </a:solidFill>
                          <a:latin typeface="Times New Roman" panose="02020603050405020304" pitchFamily="18" charset="0"/>
                        </a:rPr>
                        <a:t>III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FF9900"/>
                          </a:solidFill>
                          <a:latin typeface="Times New Roman" panose="02020603050405020304" pitchFamily="18" charset="0"/>
                        </a:rPr>
                        <a:t>D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13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100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200" b="1" dirty="0">
                          <a:solidFill>
                            <a:srgbClr val="FF9900"/>
                          </a:solidFill>
                          <a:latin typeface="Times New Roman" panose="02020603050405020304" pitchFamily="18" charset="0"/>
                        </a:rPr>
                        <a:t>III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200" b="1" dirty="0">
                          <a:solidFill>
                            <a:srgbClr val="FF9900"/>
                          </a:solidFill>
                          <a:latin typeface="Times New Roman" panose="02020603050405020304" pitchFamily="18" charset="0"/>
                        </a:rPr>
                        <a:t>D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14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100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200" b="1" dirty="0">
                          <a:solidFill>
                            <a:srgbClr val="FF9900"/>
                          </a:solidFill>
                          <a:latin typeface="Times New Roman" panose="02020603050405020304" pitchFamily="18" charset="0"/>
                        </a:rPr>
                        <a:t>III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200" b="1" dirty="0">
                          <a:solidFill>
                            <a:srgbClr val="FF9900"/>
                          </a:solidFill>
                          <a:latin typeface="Times New Roman" panose="02020603050405020304" pitchFamily="18" charset="0"/>
                        </a:rPr>
                        <a:t>D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15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400" b="1" dirty="0">
                          <a:solidFill>
                            <a:srgbClr val="33CC33"/>
                          </a:solidFill>
                          <a:latin typeface="Times New Roman" panose="02020603050405020304" pitchFamily="18" charset="0"/>
                        </a:rPr>
                        <a:t>100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200" b="1" dirty="0">
                          <a:solidFill>
                            <a:srgbClr val="FF9900"/>
                          </a:solidFill>
                          <a:latin typeface="Times New Roman" panose="02020603050405020304" pitchFamily="18" charset="0"/>
                        </a:rPr>
                        <a:t>III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sz="1200" b="1" dirty="0">
                          <a:solidFill>
                            <a:srgbClr val="FF9900"/>
                          </a:solidFill>
                          <a:latin typeface="Times New Roman" panose="02020603050405020304" pitchFamily="18" charset="0"/>
                        </a:rPr>
                        <a:t>D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marT="34295" marB="34295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0</TotalTime>
  <Words>3978</Words>
  <Application>WPS Presentation</Application>
  <PresentationFormat/>
  <Paragraphs>490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Times New Roman</vt:lpstr>
      <vt:lpstr>Wingdings 2</vt:lpstr>
      <vt:lpstr>.VnTime</vt:lpstr>
      <vt:lpstr>Segoe Print</vt:lpstr>
      <vt:lpstr>Microsoft YaHei</vt:lpstr>
      <vt:lpstr>Arial Unicode MS</vt:lpstr>
      <vt:lpstr>Wingdings</vt:lpstr>
      <vt:lpstr>Wingdings 2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Admin</cp:lastModifiedBy>
  <cp:revision>99</cp:revision>
  <dcterms:created xsi:type="dcterms:W3CDTF">2011-09-13T12:00:41Z</dcterms:created>
  <dcterms:modified xsi:type="dcterms:W3CDTF">2021-05-16T14:16:46Z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